
<file path=[Content_Types].xml><?xml version="1.0" encoding="utf-8"?>
<Types xmlns="http://schemas.openxmlformats.org/package/2006/content-types">
  <Default Extension="png" ContentType="image/png"/>
  <Default Extension="tmp" ContentType="image/png"/>
  <Default Extension="jpeg" ContentType="image/jpeg"/>
  <Default Extension="emf" ContentType="image/x-emf"/>
  <Default Extension="rels" ContentType="application/vnd.openxmlformats-package.relationships+xml"/>
  <Default Extension="xml" ContentType="application/xml"/>
  <Default Extension="gif" ContentType="image/gif"/>
  <Default Extension="tiff" ContentType="image/tiff"/>
  <Default Extension="jpg"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charts/chart1.xml" ContentType="application/vnd.openxmlformats-officedocument.drawingml.chart+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3" r:id="rId1"/>
  </p:sldMasterIdLst>
  <p:notesMasterIdLst>
    <p:notesMasterId r:id="rId53"/>
  </p:notesMasterIdLst>
  <p:handoutMasterIdLst>
    <p:handoutMasterId r:id="rId54"/>
  </p:handoutMasterIdLst>
  <p:sldIdLst>
    <p:sldId id="348" r:id="rId2"/>
    <p:sldId id="512" r:id="rId3"/>
    <p:sldId id="513" r:id="rId4"/>
    <p:sldId id="514" r:id="rId5"/>
    <p:sldId id="515" r:id="rId6"/>
    <p:sldId id="516" r:id="rId7"/>
    <p:sldId id="517" r:id="rId8"/>
    <p:sldId id="518" r:id="rId9"/>
    <p:sldId id="519" r:id="rId10"/>
    <p:sldId id="520" r:id="rId11"/>
    <p:sldId id="521" r:id="rId12"/>
    <p:sldId id="522" r:id="rId13"/>
    <p:sldId id="523" r:id="rId14"/>
    <p:sldId id="524" r:id="rId15"/>
    <p:sldId id="525" r:id="rId16"/>
    <p:sldId id="526" r:id="rId17"/>
    <p:sldId id="527" r:id="rId18"/>
    <p:sldId id="528" r:id="rId19"/>
    <p:sldId id="529" r:id="rId20"/>
    <p:sldId id="530" r:id="rId21"/>
    <p:sldId id="531" r:id="rId22"/>
    <p:sldId id="532" r:id="rId23"/>
    <p:sldId id="533" r:id="rId24"/>
    <p:sldId id="534" r:id="rId25"/>
    <p:sldId id="535" r:id="rId26"/>
    <p:sldId id="511" r:id="rId27"/>
    <p:sldId id="286" r:id="rId28"/>
    <p:sldId id="490" r:id="rId29"/>
    <p:sldId id="384" r:id="rId30"/>
    <p:sldId id="313" r:id="rId31"/>
    <p:sldId id="374" r:id="rId32"/>
    <p:sldId id="380" r:id="rId33"/>
    <p:sldId id="468" r:id="rId34"/>
    <p:sldId id="469" r:id="rId35"/>
    <p:sldId id="470" r:id="rId36"/>
    <p:sldId id="492" r:id="rId37"/>
    <p:sldId id="288" r:id="rId38"/>
    <p:sldId id="289" r:id="rId39"/>
    <p:sldId id="300" r:id="rId40"/>
    <p:sldId id="471" r:id="rId41"/>
    <p:sldId id="472" r:id="rId42"/>
    <p:sldId id="402" r:id="rId43"/>
    <p:sldId id="501" r:id="rId44"/>
    <p:sldId id="537" r:id="rId45"/>
    <p:sldId id="538" r:id="rId46"/>
    <p:sldId id="539" r:id="rId47"/>
    <p:sldId id="540" r:id="rId48"/>
    <p:sldId id="541" r:id="rId49"/>
    <p:sldId id="307" r:id="rId50"/>
    <p:sldId id="306" r:id="rId51"/>
    <p:sldId id="308" r:id="rId52"/>
  </p:sldIdLst>
  <p:sldSz cx="9144000" cy="6858000" type="screen4x3"/>
  <p:notesSz cx="6797675" cy="9926638"/>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mmertz" initials="m" lastIdx="8"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050"/>
    <a:srgbClr val="FF3300"/>
    <a:srgbClr val="4F81BD"/>
    <a:srgbClr val="00FF00"/>
    <a:srgbClr val="A0A0A0"/>
    <a:srgbClr val="141414"/>
    <a:srgbClr val="0000FF"/>
    <a:srgbClr val="6E6E6E"/>
    <a:srgbClr val="5A5A5A"/>
    <a:srgbClr val="B4B4B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721" autoAdjust="0"/>
    <p:restoredTop sz="91941" autoAdjust="0"/>
  </p:normalViewPr>
  <p:slideViewPr>
    <p:cSldViewPr snapToGrid="0">
      <p:cViewPr>
        <p:scale>
          <a:sx n="104" d="100"/>
          <a:sy n="104" d="100"/>
        </p:scale>
        <p:origin x="-96" y="54"/>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notesMaster" Target="notesMasters/notesMaster1.xml"/><Relationship Id="rId58"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charts/_rels/chart1.xml.rels><?xml version="1.0" encoding="UTF-8" standalone="yes"?>
<Relationships xmlns="http://schemas.openxmlformats.org/package/2006/relationships"><Relationship Id="rId1" Type="http://schemas.openxmlformats.org/officeDocument/2006/relationships/oleObject" Target="file:///C:\Documents%20and%20Settings\Admin\Mes%20documents\Formations%20BIC\ImageJ%20d&#233;cembre%202010\Conversion%2016-8bits.xlsx"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col"/>
        <c:grouping val="clustered"/>
        <c:varyColors val="0"/>
        <c:ser>
          <c:idx val="0"/>
          <c:order val="0"/>
          <c:invertIfNegative val="0"/>
          <c:cat>
            <c:numRef>
              <c:f>Feuil1!$A$2:$A$5</c:f>
              <c:numCache>
                <c:formatCode>General</c:formatCode>
                <c:ptCount val="4"/>
                <c:pt idx="0">
                  <c:v>0</c:v>
                </c:pt>
                <c:pt idx="1">
                  <c:v>255</c:v>
                </c:pt>
                <c:pt idx="2">
                  <c:v>510</c:v>
                </c:pt>
                <c:pt idx="3">
                  <c:v>765</c:v>
                </c:pt>
              </c:numCache>
            </c:numRef>
          </c:cat>
          <c:val>
            <c:numRef>
              <c:f>Feuil1!$B$2:$B$5</c:f>
              <c:numCache>
                <c:formatCode>General</c:formatCode>
                <c:ptCount val="4"/>
                <c:pt idx="0">
                  <c:v>1000</c:v>
                </c:pt>
                <c:pt idx="1">
                  <c:v>2000</c:v>
                </c:pt>
                <c:pt idx="2">
                  <c:v>800</c:v>
                </c:pt>
                <c:pt idx="3">
                  <c:v>200</c:v>
                </c:pt>
              </c:numCache>
            </c:numRef>
          </c:val>
          <c:extLst xmlns:c16r2="http://schemas.microsoft.com/office/drawing/2015/06/chart">
            <c:ext xmlns:c16="http://schemas.microsoft.com/office/drawing/2014/chart" uri="{C3380CC4-5D6E-409C-BE32-E72D297353CC}">
              <c16:uniqueId val="{00000000-3954-47CB-BB11-3A746A6B9FAB}"/>
            </c:ext>
          </c:extLst>
        </c:ser>
        <c:dLbls>
          <c:showLegendKey val="0"/>
          <c:showVal val="0"/>
          <c:showCatName val="0"/>
          <c:showSerName val="0"/>
          <c:showPercent val="0"/>
          <c:showBubbleSize val="0"/>
        </c:dLbls>
        <c:gapWidth val="0"/>
        <c:axId val="35205504"/>
        <c:axId val="35207040"/>
      </c:barChart>
      <c:catAx>
        <c:axId val="35205504"/>
        <c:scaling>
          <c:orientation val="minMax"/>
        </c:scaling>
        <c:delete val="0"/>
        <c:axPos val="b"/>
        <c:numFmt formatCode="General" sourceLinked="0"/>
        <c:majorTickMark val="none"/>
        <c:minorTickMark val="none"/>
        <c:tickLblPos val="none"/>
        <c:crossAx val="35207040"/>
        <c:crosses val="autoZero"/>
        <c:auto val="0"/>
        <c:lblAlgn val="ctr"/>
        <c:lblOffset val="100"/>
        <c:tickLblSkip val="1"/>
        <c:noMultiLvlLbl val="0"/>
      </c:catAx>
      <c:valAx>
        <c:axId val="35207040"/>
        <c:scaling>
          <c:orientation val="minMax"/>
        </c:scaling>
        <c:delete val="1"/>
        <c:axPos val="l"/>
        <c:majorGridlines>
          <c:spPr>
            <a:ln w="0">
              <a:solidFill>
                <a:schemeClr val="bg1"/>
              </a:solidFill>
            </a:ln>
          </c:spPr>
        </c:majorGridlines>
        <c:numFmt formatCode="General" sourceLinked="1"/>
        <c:majorTickMark val="out"/>
        <c:minorTickMark val="none"/>
        <c:tickLblPos val="none"/>
        <c:crossAx val="35205504"/>
        <c:crosses val="autoZero"/>
        <c:crossBetween val="between"/>
      </c:valAx>
    </c:plotArea>
    <c:plotVisOnly val="1"/>
    <c:dispBlanksAs val="gap"/>
    <c:showDLblsOverMax val="0"/>
  </c:chart>
  <c:spPr>
    <a:noFill/>
  </c:spPr>
  <c:externalData r:id="rId1">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1" y="0"/>
            <a:ext cx="2946400" cy="496808"/>
          </a:xfrm>
          <a:prstGeom prst="rect">
            <a:avLst/>
          </a:prstGeom>
        </p:spPr>
        <p:txBody>
          <a:bodyPr vert="horz" lIns="91423" tIns="45712" rIns="91423" bIns="45712" rtlCol="0"/>
          <a:lstStyle>
            <a:lvl1pPr algn="l">
              <a:defRPr sz="1200"/>
            </a:lvl1pPr>
          </a:lstStyle>
          <a:p>
            <a:endParaRPr lang="fr-FR"/>
          </a:p>
        </p:txBody>
      </p:sp>
      <p:sp>
        <p:nvSpPr>
          <p:cNvPr id="3" name="Espace réservé de la date 2"/>
          <p:cNvSpPr>
            <a:spLocks noGrp="1"/>
          </p:cNvSpPr>
          <p:nvPr>
            <p:ph type="dt" sz="quarter" idx="1"/>
          </p:nvPr>
        </p:nvSpPr>
        <p:spPr>
          <a:xfrm>
            <a:off x="3849689" y="0"/>
            <a:ext cx="2946400" cy="496808"/>
          </a:xfrm>
          <a:prstGeom prst="rect">
            <a:avLst/>
          </a:prstGeom>
        </p:spPr>
        <p:txBody>
          <a:bodyPr vert="horz" lIns="91423" tIns="45712" rIns="91423" bIns="45712" rtlCol="0"/>
          <a:lstStyle>
            <a:lvl1pPr algn="r">
              <a:defRPr sz="1200"/>
            </a:lvl1pPr>
          </a:lstStyle>
          <a:p>
            <a:fld id="{9B9C0A0B-90B7-49E8-97EA-AEA1C54E7C6F}" type="datetimeFigureOut">
              <a:rPr lang="fr-FR" smtClean="0"/>
              <a:pPr/>
              <a:t>01/10/2018</a:t>
            </a:fld>
            <a:endParaRPr lang="fr-FR"/>
          </a:p>
        </p:txBody>
      </p:sp>
      <p:sp>
        <p:nvSpPr>
          <p:cNvPr id="4" name="Espace réservé du pied de page 3"/>
          <p:cNvSpPr>
            <a:spLocks noGrp="1"/>
          </p:cNvSpPr>
          <p:nvPr>
            <p:ph type="ftr" sz="quarter" idx="2"/>
          </p:nvPr>
        </p:nvSpPr>
        <p:spPr>
          <a:xfrm>
            <a:off x="1" y="9428242"/>
            <a:ext cx="2946400" cy="496808"/>
          </a:xfrm>
          <a:prstGeom prst="rect">
            <a:avLst/>
          </a:prstGeom>
        </p:spPr>
        <p:txBody>
          <a:bodyPr vert="horz" lIns="91423" tIns="45712" rIns="91423" bIns="45712" rtlCol="0" anchor="b"/>
          <a:lstStyle>
            <a:lvl1pPr algn="l">
              <a:defRPr sz="1200"/>
            </a:lvl1pPr>
          </a:lstStyle>
          <a:p>
            <a:endParaRPr lang="fr-FR"/>
          </a:p>
        </p:txBody>
      </p:sp>
      <p:sp>
        <p:nvSpPr>
          <p:cNvPr id="5" name="Espace réservé du numéro de diapositive 4"/>
          <p:cNvSpPr>
            <a:spLocks noGrp="1"/>
          </p:cNvSpPr>
          <p:nvPr>
            <p:ph type="sldNum" sz="quarter" idx="3"/>
          </p:nvPr>
        </p:nvSpPr>
        <p:spPr>
          <a:xfrm>
            <a:off x="3849689" y="9428242"/>
            <a:ext cx="2946400" cy="496808"/>
          </a:xfrm>
          <a:prstGeom prst="rect">
            <a:avLst/>
          </a:prstGeom>
        </p:spPr>
        <p:txBody>
          <a:bodyPr vert="horz" lIns="91423" tIns="45712" rIns="91423" bIns="45712" rtlCol="0" anchor="b"/>
          <a:lstStyle>
            <a:lvl1pPr algn="r">
              <a:defRPr sz="1200"/>
            </a:lvl1pPr>
          </a:lstStyle>
          <a:p>
            <a:fld id="{B5F75C44-CABA-4F0C-81A5-448641D014A8}" type="slidenum">
              <a:rPr lang="fr-FR" smtClean="0"/>
              <a:pPr/>
              <a:t>‹N°›</a:t>
            </a:fld>
            <a:endParaRPr lang="fr-FR"/>
          </a:p>
        </p:txBody>
      </p:sp>
    </p:spTree>
    <p:extLst>
      <p:ext uri="{BB962C8B-B14F-4D97-AF65-F5344CB8AC3E}">
        <p14:creationId xmlns:p14="http://schemas.microsoft.com/office/powerpoint/2010/main" val="168931330"/>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2.jpeg>
</file>

<file path=ppt/media/image21.png>
</file>

<file path=ppt/media/image22.png>
</file>

<file path=ppt/media/image23.jpg>
</file>

<file path=ppt/media/image24.gif>
</file>

<file path=ppt/media/image25.png>
</file>

<file path=ppt/media/image26.png>
</file>

<file path=ppt/media/image27.jpeg>
</file>

<file path=ppt/media/image28.jpeg>
</file>

<file path=ppt/media/image29.png>
</file>

<file path=ppt/media/image3.png>
</file>

<file path=ppt/media/image30.jpeg>
</file>

<file path=ppt/media/image31.jpeg>
</file>

<file path=ppt/media/image32.png>
</file>

<file path=ppt/media/image33.png>
</file>

<file path=ppt/media/image34.png>
</file>

<file path=ppt/media/image35.jpeg>
</file>

<file path=ppt/media/image36.jpeg>
</file>

<file path=ppt/media/image37.jpeg>
</file>

<file path=ppt/media/image38.jpeg>
</file>

<file path=ppt/media/image39.tmp>
</file>

<file path=ppt/media/image4.jpeg>
</file>

<file path=ppt/media/image40.tmp>
</file>

<file path=ppt/media/image41.tmp>
</file>

<file path=ppt/media/image42.jpeg>
</file>

<file path=ppt/media/image43.jpeg>
</file>

<file path=ppt/media/image44.tiff>
</file>

<file path=ppt/media/image45.tiff>
</file>

<file path=ppt/media/image46.tmp>
</file>

<file path=ppt/media/image47.tmp>
</file>

<file path=ppt/media/image48.png>
</file>

<file path=ppt/media/image49.tmp>
</file>

<file path=ppt/media/image5.png>
</file>

<file path=ppt/media/image50.png>
</file>

<file path=ppt/media/image51.png>
</file>

<file path=ppt/media/image52.tmp>
</file>

<file path=ppt/media/image53.png>
</file>

<file path=ppt/media/image54.png>
</file>

<file path=ppt/media/image55.tmp>
</file>

<file path=ppt/media/image56.png>
</file>

<file path=ppt/media/image57.tmp>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tmp>
</file>

<file path=ppt/media/image68.tmp>
</file>

<file path=ppt/media/image69.tmp>
</file>

<file path=ppt/media/image7.jpeg>
</file>

<file path=ppt/media/image70.tmp>
</file>

<file path=ppt/media/image71.tmp>
</file>

<file path=ppt/media/image72.png>
</file>

<file path=ppt/media/image73.jpeg>
</file>

<file path=ppt/media/image74.jpeg>
</file>

<file path=ppt/media/image75.jpeg>
</file>

<file path=ppt/media/image76.png>
</file>

<file path=ppt/media/image77.png>
</file>

<file path=ppt/media/image78.tiff>
</file>

<file path=ppt/media/image79.tiff>
</file>

<file path=ppt/media/image8.jpeg>
</file>

<file path=ppt/media/image80.tiff>
</file>

<file path=ppt/media/image81.tiff>
</file>

<file path=ppt/media/image82.jpeg>
</file>

<file path=ppt/media/image83.jpeg>
</file>

<file path=ppt/media/image84.jpeg>
</file>

<file path=ppt/media/image85.jpeg>
</file>

<file path=ppt/media/image86.jpeg>
</file>

<file path=ppt/media/image87.jpeg>
</file>

<file path=ppt/media/image88.jpeg>
</file>

<file path=ppt/media/image89.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2" y="0"/>
            <a:ext cx="2945658" cy="496332"/>
          </a:xfrm>
          <a:prstGeom prst="rect">
            <a:avLst/>
          </a:prstGeom>
        </p:spPr>
        <p:txBody>
          <a:bodyPr vert="horz" lIns="91423" tIns="45712" rIns="91423" bIns="45712" rtlCol="0"/>
          <a:lstStyle>
            <a:lvl1pPr algn="l">
              <a:defRPr sz="1200"/>
            </a:lvl1pPr>
          </a:lstStyle>
          <a:p>
            <a:endParaRPr lang="fr-FR"/>
          </a:p>
        </p:txBody>
      </p:sp>
      <p:sp>
        <p:nvSpPr>
          <p:cNvPr id="3" name="Espace réservé de la date 2"/>
          <p:cNvSpPr>
            <a:spLocks noGrp="1"/>
          </p:cNvSpPr>
          <p:nvPr>
            <p:ph type="dt" idx="1"/>
          </p:nvPr>
        </p:nvSpPr>
        <p:spPr>
          <a:xfrm>
            <a:off x="3850445" y="0"/>
            <a:ext cx="2945658" cy="496332"/>
          </a:xfrm>
          <a:prstGeom prst="rect">
            <a:avLst/>
          </a:prstGeom>
        </p:spPr>
        <p:txBody>
          <a:bodyPr vert="horz" lIns="91423" tIns="45712" rIns="91423" bIns="45712" rtlCol="0"/>
          <a:lstStyle>
            <a:lvl1pPr algn="r">
              <a:defRPr sz="1200"/>
            </a:lvl1pPr>
          </a:lstStyle>
          <a:p>
            <a:fld id="{6EF6FE96-F5FC-4323-AC36-3445FB06CF38}" type="datetimeFigureOut">
              <a:rPr lang="fr-FR" smtClean="0"/>
              <a:pPr/>
              <a:t>01/10/2018</a:t>
            </a:fld>
            <a:endParaRPr lang="fr-FR"/>
          </a:p>
        </p:txBody>
      </p:sp>
      <p:sp>
        <p:nvSpPr>
          <p:cNvPr id="4" name="Espace réservé de l'image des diapositives 3"/>
          <p:cNvSpPr>
            <a:spLocks noGrp="1" noRot="1" noChangeAspect="1"/>
          </p:cNvSpPr>
          <p:nvPr>
            <p:ph type="sldImg" idx="2"/>
          </p:nvPr>
        </p:nvSpPr>
        <p:spPr>
          <a:xfrm>
            <a:off x="917575" y="744538"/>
            <a:ext cx="4962525" cy="3722687"/>
          </a:xfrm>
          <a:prstGeom prst="rect">
            <a:avLst/>
          </a:prstGeom>
          <a:noFill/>
          <a:ln w="12700">
            <a:solidFill>
              <a:prstClr val="black"/>
            </a:solidFill>
          </a:ln>
        </p:spPr>
        <p:txBody>
          <a:bodyPr vert="horz" lIns="91423" tIns="45712" rIns="91423" bIns="45712" rtlCol="0" anchor="ctr"/>
          <a:lstStyle/>
          <a:p>
            <a:endParaRPr lang="fr-FR"/>
          </a:p>
        </p:txBody>
      </p:sp>
      <p:sp>
        <p:nvSpPr>
          <p:cNvPr id="5" name="Espace réservé des commentaires 4"/>
          <p:cNvSpPr>
            <a:spLocks noGrp="1"/>
          </p:cNvSpPr>
          <p:nvPr>
            <p:ph type="body" sz="quarter" idx="3"/>
          </p:nvPr>
        </p:nvSpPr>
        <p:spPr>
          <a:xfrm>
            <a:off x="679768" y="4715154"/>
            <a:ext cx="5438140" cy="4466987"/>
          </a:xfrm>
          <a:prstGeom prst="rect">
            <a:avLst/>
          </a:prstGeom>
        </p:spPr>
        <p:txBody>
          <a:bodyPr vert="horz" lIns="91423" tIns="45712" rIns="91423" bIns="45712"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2" y="9428584"/>
            <a:ext cx="2945658" cy="496332"/>
          </a:xfrm>
          <a:prstGeom prst="rect">
            <a:avLst/>
          </a:prstGeom>
        </p:spPr>
        <p:txBody>
          <a:bodyPr vert="horz" lIns="91423" tIns="45712" rIns="91423" bIns="45712"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50445" y="9428584"/>
            <a:ext cx="2945658" cy="496332"/>
          </a:xfrm>
          <a:prstGeom prst="rect">
            <a:avLst/>
          </a:prstGeom>
        </p:spPr>
        <p:txBody>
          <a:bodyPr vert="horz" lIns="91423" tIns="45712" rIns="91423" bIns="45712" rtlCol="0" anchor="b"/>
          <a:lstStyle>
            <a:lvl1pPr algn="r">
              <a:defRPr sz="1200"/>
            </a:lvl1pPr>
          </a:lstStyle>
          <a:p>
            <a:fld id="{95E1B0AB-529D-4B9E-94A2-25B9E9F59FC7}" type="slidenum">
              <a:rPr lang="fr-FR" smtClean="0"/>
              <a:pPr/>
              <a:t>‹N°›</a:t>
            </a:fld>
            <a:endParaRPr lang="fr-FR"/>
          </a:p>
        </p:txBody>
      </p:sp>
    </p:spTree>
    <p:extLst>
      <p:ext uri="{BB962C8B-B14F-4D97-AF65-F5344CB8AC3E}">
        <p14:creationId xmlns:p14="http://schemas.microsoft.com/office/powerpoint/2010/main" val="39657824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8" Type="http://schemas.openxmlformats.org/officeDocument/2006/relationships/hyperlink" Target="http://en.wikipedia.org/wiki/Dichroic_prism" TargetMode="External"/><Relationship Id="rId13" Type="http://schemas.openxmlformats.org/officeDocument/2006/relationships/hyperlink" Target="http://en.wikipedia.org/wiki/Prosumer" TargetMode="External"/><Relationship Id="rId18" Type="http://schemas.openxmlformats.org/officeDocument/2006/relationships/hyperlink" Target="http://en.wikipedia.org/wiki/Bayer_filter" TargetMode="External"/><Relationship Id="rId3" Type="http://schemas.openxmlformats.org/officeDocument/2006/relationships/hyperlink" Target="http://en.wikipedia.org/wiki/Camera" TargetMode="External"/><Relationship Id="rId21" Type="http://schemas.openxmlformats.org/officeDocument/2006/relationships/hyperlink" Target="http://en.wikipedia.org/wiki/Three-CCD_camera" TargetMode="External"/><Relationship Id="rId7" Type="http://schemas.openxmlformats.org/officeDocument/2006/relationships/hyperlink" Target="http://en.wikipedia.org/wiki/Camera_lens" TargetMode="External"/><Relationship Id="rId12" Type="http://schemas.openxmlformats.org/officeDocument/2006/relationships/hyperlink" Target="http://en.wikipedia.org/wiki/Professional_video_camera" TargetMode="External"/><Relationship Id="rId17" Type="http://schemas.openxmlformats.org/officeDocument/2006/relationships/hyperlink" Target="http://en.wikipedia.org/wiki/Image_noise" TargetMode="External"/><Relationship Id="rId2" Type="http://schemas.openxmlformats.org/officeDocument/2006/relationships/slide" Target="../slides/slide11.xml"/><Relationship Id="rId16" Type="http://schemas.openxmlformats.org/officeDocument/2006/relationships/hyperlink" Target="http://en.wikipedia.org/wiki/Image_resolution" TargetMode="External"/><Relationship Id="rId20" Type="http://schemas.openxmlformats.org/officeDocument/2006/relationships/hyperlink" Target="http://en.wikipedia.org/wiki/Demosaicing" TargetMode="External"/><Relationship Id="rId1" Type="http://schemas.openxmlformats.org/officeDocument/2006/relationships/notesMaster" Target="../notesMasters/notesMaster1.xml"/><Relationship Id="rId6" Type="http://schemas.openxmlformats.org/officeDocument/2006/relationships/hyperlink" Target="http://en.wikipedia.org/wiki/Primary_colors" TargetMode="External"/><Relationship Id="rId11" Type="http://schemas.openxmlformats.org/officeDocument/2006/relationships/hyperlink" Target="http://en.wikipedia.org/wiki/Telecine" TargetMode="External"/><Relationship Id="rId5" Type="http://schemas.openxmlformats.org/officeDocument/2006/relationships/hyperlink" Target="http://en.wikipedia.org/wiki/Charge-coupled_device" TargetMode="External"/><Relationship Id="rId15" Type="http://schemas.openxmlformats.org/officeDocument/2006/relationships/hyperlink" Target="http://en.wikipedia.org/wiki/Image_quality" TargetMode="External"/><Relationship Id="rId10" Type="http://schemas.openxmlformats.org/officeDocument/2006/relationships/hyperlink" Target="http://en.wikipedia.org/wiki/Still_camera" TargetMode="External"/><Relationship Id="rId19" Type="http://schemas.openxmlformats.org/officeDocument/2006/relationships/hyperlink" Target="http://en.wikipedia.org/wiki/Interpolated" TargetMode="External"/><Relationship Id="rId4" Type="http://schemas.openxmlformats.org/officeDocument/2006/relationships/hyperlink" Target="http://en.wikipedia.org/wiki/Image_sensor" TargetMode="External"/><Relationship Id="rId9" Type="http://schemas.openxmlformats.org/officeDocument/2006/relationships/hyperlink" Target="http://en.wikipedia.org/wiki/Wavelength" TargetMode="External"/><Relationship Id="rId14" Type="http://schemas.openxmlformats.org/officeDocument/2006/relationships/hyperlink" Target="http://en.wikipedia.org/wiki/Video_camera" TargetMode="Externa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imagej.nih.gov/ij/docs/guide/146-26.html" TargetMode="External"/><Relationship Id="rId2" Type="http://schemas.openxmlformats.org/officeDocument/2006/relationships/slide" Target="../slides/slide12.xml"/><Relationship Id="rId1" Type="http://schemas.openxmlformats.org/officeDocument/2006/relationships/notesMaster" Target="../notesMasters/notesMaster1.xml"/><Relationship Id="rId5" Type="http://schemas.openxmlformats.org/officeDocument/2006/relationships/hyperlink" Target="http://imagej.nih.gov/ij/docs/guide/146-7.html" TargetMode="External"/><Relationship Id="rId4" Type="http://schemas.openxmlformats.org/officeDocument/2006/relationships/hyperlink" Target="http://imagej.nih.gov/ij/docs/guide/146-11.html" TargetMode="Externa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imagej.nih.gov/ij/docs/guide/146-26.html" TargetMode="External"/><Relationship Id="rId2" Type="http://schemas.openxmlformats.org/officeDocument/2006/relationships/slide" Target="../slides/slide13.xml"/><Relationship Id="rId1" Type="http://schemas.openxmlformats.org/officeDocument/2006/relationships/notesMaster" Target="../notesMasters/notesMaster1.xml"/><Relationship Id="rId5" Type="http://schemas.openxmlformats.org/officeDocument/2006/relationships/hyperlink" Target="http://imagej.nih.gov/ij/docs/guide/146-7.html" TargetMode="External"/><Relationship Id="rId4" Type="http://schemas.openxmlformats.org/officeDocument/2006/relationships/hyperlink" Target="http://imagej.nih.gov/ij/docs/guide/146-11.html" TargetMode="Externa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8" Type="http://schemas.openxmlformats.org/officeDocument/2006/relationships/hyperlink" Target="http://imagej.nih.gov/ij/docs/guide/146-References.html" TargetMode="External"/><Relationship Id="rId13" Type="http://schemas.openxmlformats.org/officeDocument/2006/relationships/hyperlink" Target="http://imagej.nih.gov/ij/docs/guide/146-Nomenclature.html" TargetMode="External"/><Relationship Id="rId18" Type="http://schemas.openxmlformats.org/officeDocument/2006/relationships/hyperlink" Target="http://imagej.nih.gov/ij/docs/guide/146-15.html" TargetMode="External"/><Relationship Id="rId3" Type="http://schemas.openxmlformats.org/officeDocument/2006/relationships/hyperlink" Target="http://imagej.nih.gov/ij/download.html" TargetMode="External"/><Relationship Id="rId21" Type="http://schemas.openxmlformats.org/officeDocument/2006/relationships/hyperlink" Target="http://fiji.sc/Main_Page" TargetMode="External"/><Relationship Id="rId7" Type="http://schemas.openxmlformats.org/officeDocument/2006/relationships/hyperlink" Target="http://imagej.nih.gov/ij/docs/install/windows.html" TargetMode="External"/><Relationship Id="rId12" Type="http://schemas.openxmlformats.org/officeDocument/2006/relationships/hyperlink" Target="http://fiji.sc/wiki/index.php/Downloads" TargetMode="External"/><Relationship Id="rId17" Type="http://schemas.openxmlformats.org/officeDocument/2006/relationships/hyperlink" Target="http://imagej.nih.gov/ij/docs/guide/146-14.html" TargetMode="External"/><Relationship Id="rId2" Type="http://schemas.openxmlformats.org/officeDocument/2006/relationships/slide" Target="../slides/slide15.xml"/><Relationship Id="rId16" Type="http://schemas.openxmlformats.org/officeDocument/2006/relationships/hyperlink" Target="http://imagej.nih.gov/ij/source/release-notes.html" TargetMode="External"/><Relationship Id="rId20" Type="http://schemas.openxmlformats.org/officeDocument/2006/relationships/hyperlink" Target="http://en.wikipedia.org/wiki/Portable_application" TargetMode="External"/><Relationship Id="rId1" Type="http://schemas.openxmlformats.org/officeDocument/2006/relationships/notesMaster" Target="../notesMasters/notesMaster1.xml"/><Relationship Id="rId6" Type="http://schemas.openxmlformats.org/officeDocument/2006/relationships/hyperlink" Target="http://imagej.nih.gov/ij/docs/install/osx.html" TargetMode="External"/><Relationship Id="rId11" Type="http://schemas.openxmlformats.org/officeDocument/2006/relationships/hyperlink" Target="http://imagej.nih.gov/ij/docs/guide/146-2.html" TargetMode="External"/><Relationship Id="rId5" Type="http://schemas.openxmlformats.org/officeDocument/2006/relationships/hyperlink" Target="http://imagej.nih.gov/ij/docs/install/mac.html" TargetMode="External"/><Relationship Id="rId15" Type="http://schemas.openxmlformats.org/officeDocument/2006/relationships/hyperlink" Target="http://imagej.nih.gov/ij/notes.html" TargetMode="External"/><Relationship Id="rId10" Type="http://schemas.openxmlformats.org/officeDocument/2006/relationships/hyperlink" Target="http://imagej.nih.gov/ij/docs/guide/146-33.html" TargetMode="External"/><Relationship Id="rId19" Type="http://schemas.openxmlformats.org/officeDocument/2006/relationships/hyperlink" Target="http://imagej.nih.gov/ij/docs/guide/146-16.html" TargetMode="External"/><Relationship Id="rId4" Type="http://schemas.openxmlformats.org/officeDocument/2006/relationships/hyperlink" Target="http://imagej.nih.gov/ij/docs/install/linux.html" TargetMode="External"/><Relationship Id="rId9" Type="http://schemas.openxmlformats.org/officeDocument/2006/relationships/hyperlink" Target="http://imagej.nih.gov/ij/docs/install/" TargetMode="External"/><Relationship Id="rId14" Type="http://schemas.openxmlformats.org/officeDocument/2006/relationships/hyperlink" Target="http://imagej.nih.gov/ij/upgrade/" TargetMode="Externa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wikieducator.org/The_right_license/The_essential_freedoms" TargetMode="External"/><Relationship Id="rId2" Type="http://schemas.openxmlformats.org/officeDocument/2006/relationships/slide" Target="../slides/slide16.xml"/><Relationship Id="rId1" Type="http://schemas.openxmlformats.org/officeDocument/2006/relationships/notesMaster" Target="../notesMasters/notesMaster1.xml"/><Relationship Id="rId5" Type="http://schemas.openxmlformats.org/officeDocument/2006/relationships/hyperlink" Target="mailto:wsr@nih.gov" TargetMode="External"/><Relationship Id="rId4" Type="http://schemas.openxmlformats.org/officeDocument/2006/relationships/hyperlink" Target="http://imagej.nih.gov/ij/developer/source/index.html" TargetMode="Externa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8" Type="http://schemas.openxmlformats.org/officeDocument/2006/relationships/hyperlink" Target="http://imagej.nih.gov/ij/plugins/" TargetMode="External"/><Relationship Id="rId3" Type="http://schemas.openxmlformats.org/officeDocument/2006/relationships/hyperlink" Target="http://imagej.nih.gov/ij/docs/guide/146-16.html" TargetMode="External"/><Relationship Id="rId7" Type="http://schemas.openxmlformats.org/officeDocument/2006/relationships/hyperlink" Target="http://imagej.nih.gov/ij/docs/guide/146-14.html" TargetMode="External"/><Relationship Id="rId2" Type="http://schemas.openxmlformats.org/officeDocument/2006/relationships/slide" Target="../slides/slide19.xml"/><Relationship Id="rId1" Type="http://schemas.openxmlformats.org/officeDocument/2006/relationships/notesMaster" Target="../notesMasters/notesMaster1.xml"/><Relationship Id="rId6" Type="http://schemas.openxmlformats.org/officeDocument/2006/relationships/hyperlink" Target="http://imagej.nih.gov/ij/docs/guide/146-15.html" TargetMode="External"/><Relationship Id="rId11" Type="http://schemas.openxmlformats.org/officeDocument/2006/relationships/hyperlink" Target="http://imagej.nih.gov/ij/docs/guide/146-2.html" TargetMode="External"/><Relationship Id="rId5" Type="http://schemas.openxmlformats.org/officeDocument/2006/relationships/hyperlink" Target="http://imagej.nih.gov/ij/docs/guide/146-33.html" TargetMode="External"/><Relationship Id="rId10" Type="http://schemas.openxmlformats.org/officeDocument/2006/relationships/hyperlink" Target="http://fiji.sc/wiki/index.php/Category:Plugins" TargetMode="External"/><Relationship Id="rId4" Type="http://schemas.openxmlformats.org/officeDocument/2006/relationships/hyperlink" Target="http://imagej.nih.gov/ij/docs/guide/146-References.html" TargetMode="External"/><Relationship Id="rId9" Type="http://schemas.openxmlformats.org/officeDocument/2006/relationships/hyperlink" Target="http://imagejdocu.tudor.lu/doku.php?id=plugin:start" TargetMode="Externa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8" Type="http://schemas.openxmlformats.org/officeDocument/2006/relationships/hyperlink" Target="http://imagej.nih.gov/ij/docs/guide/146-8.html" TargetMode="External"/><Relationship Id="rId3" Type="http://schemas.openxmlformats.org/officeDocument/2006/relationships/hyperlink" Target="http://imagej.nih.gov/ij/docs/guide/146-Nomenclature.html" TargetMode="External"/><Relationship Id="rId7" Type="http://schemas.openxmlformats.org/officeDocument/2006/relationships/hyperlink" Target="http://imagej.nih.gov/ij/docs/guide/146-29.html" TargetMode="External"/><Relationship Id="rId12" Type="http://schemas.openxmlformats.org/officeDocument/2006/relationships/hyperlink" Target="http://imagej.nih.gov/ij/macros/VirtualStackFromList.txt" TargetMode="External"/><Relationship Id="rId2" Type="http://schemas.openxmlformats.org/officeDocument/2006/relationships/slide" Target="../slides/slide21.xml"/><Relationship Id="rId1" Type="http://schemas.openxmlformats.org/officeDocument/2006/relationships/notesMaster" Target="../notesMasters/notesMaster1.xml"/><Relationship Id="rId6" Type="http://schemas.openxmlformats.org/officeDocument/2006/relationships/hyperlink" Target="http://imagej.nih.gov/ij/macros/Process_Virtual_Stack.txt" TargetMode="External"/><Relationship Id="rId11" Type="http://schemas.openxmlformats.org/officeDocument/2006/relationships/hyperlink" Target="http://fiji.sc/wiki/index.php/Register_Virtual_Stack_Slices" TargetMode="External"/><Relationship Id="rId5" Type="http://schemas.openxmlformats.org/officeDocument/2006/relationships/hyperlink" Target="http://imagej.nih.gov/ij/docs/guide/146-26.html" TargetMode="External"/><Relationship Id="rId10" Type="http://schemas.openxmlformats.org/officeDocument/2006/relationships/hyperlink" Target="http://www.loci.wisc.edu/ome/formats.html" TargetMode="External"/><Relationship Id="rId4" Type="http://schemas.openxmlformats.org/officeDocument/2006/relationships/hyperlink" Target="http://imagej.nih.gov/ij/docs/guide/146-28.html" TargetMode="External"/><Relationship Id="rId9" Type="http://schemas.openxmlformats.org/officeDocument/2006/relationships/hyperlink" Target="http://imagej.nih.gov/ij/plugins/virtual-opener.html" TargetMode="Externa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95E1B0AB-529D-4B9E-94A2-25B9E9F59FC7}" type="slidenum">
              <a:rPr lang="fr-FR" smtClean="0"/>
              <a:pPr/>
              <a:t>1</a:t>
            </a:fld>
            <a:endParaRPr lang="fr-FR"/>
          </a:p>
        </p:txBody>
      </p:sp>
    </p:spTree>
    <p:extLst>
      <p:ext uri="{BB962C8B-B14F-4D97-AF65-F5344CB8AC3E}">
        <p14:creationId xmlns:p14="http://schemas.microsoft.com/office/powerpoint/2010/main" val="29229600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a:t>A </a:t>
            </a:r>
            <a:r>
              <a:rPr lang="en-US" b="1" dirty="0"/>
              <a:t>three-CCD camera</a:t>
            </a:r>
            <a:r>
              <a:rPr lang="en-US" dirty="0"/>
              <a:t> is a </a:t>
            </a:r>
            <a:r>
              <a:rPr lang="en-US" dirty="0">
                <a:hlinkClick r:id="rId3" tooltip="Camera"/>
              </a:rPr>
              <a:t>camera</a:t>
            </a:r>
            <a:r>
              <a:rPr lang="en-US" dirty="0"/>
              <a:t> whose </a:t>
            </a:r>
            <a:r>
              <a:rPr lang="en-US" dirty="0">
                <a:hlinkClick r:id="rId4" tooltip="Image sensor"/>
              </a:rPr>
              <a:t>imaging system</a:t>
            </a:r>
            <a:r>
              <a:rPr lang="en-US" dirty="0"/>
              <a:t> uses three separate </a:t>
            </a:r>
            <a:r>
              <a:rPr lang="en-US" dirty="0">
                <a:hlinkClick r:id="rId5" tooltip="Charge-coupled device"/>
              </a:rPr>
              <a:t>charge-coupled devices</a:t>
            </a:r>
            <a:r>
              <a:rPr lang="en-US" dirty="0"/>
              <a:t> (CCDs), each one taking a separate measurement of the </a:t>
            </a:r>
            <a:r>
              <a:rPr lang="en-US" dirty="0">
                <a:hlinkClick r:id="rId6" tooltip="Primary colors"/>
              </a:rPr>
              <a:t>primary colors</a:t>
            </a:r>
            <a:r>
              <a:rPr lang="en-US" dirty="0"/>
              <a:t>, red, green, or blue light. Light coming into the </a:t>
            </a:r>
            <a:r>
              <a:rPr lang="en-US" dirty="0">
                <a:hlinkClick r:id="rId7" tooltip="Camera lens"/>
              </a:rPr>
              <a:t>lens</a:t>
            </a:r>
            <a:r>
              <a:rPr lang="en-US" dirty="0"/>
              <a:t> is split by a </a:t>
            </a:r>
            <a:r>
              <a:rPr lang="en-US" dirty="0" err="1">
                <a:hlinkClick r:id="rId8" tooltip="Dichroic prism"/>
              </a:rPr>
              <a:t>trichroic</a:t>
            </a:r>
            <a:r>
              <a:rPr lang="en-US" dirty="0">
                <a:hlinkClick r:id="rId8" tooltip="Dichroic prism"/>
              </a:rPr>
              <a:t> prism assembly</a:t>
            </a:r>
            <a:r>
              <a:rPr lang="en-US" dirty="0"/>
              <a:t>, which directs the appropriate </a:t>
            </a:r>
            <a:r>
              <a:rPr lang="en-US" dirty="0">
                <a:hlinkClick r:id="rId9" tooltip="Wavelength"/>
              </a:rPr>
              <a:t>wavelength</a:t>
            </a:r>
            <a:r>
              <a:rPr lang="en-US" dirty="0"/>
              <a:t> ranges of light to their respective CCDs. The system is employed by </a:t>
            </a:r>
            <a:r>
              <a:rPr lang="en-US" dirty="0">
                <a:hlinkClick r:id="rId10" tooltip="Still camera"/>
              </a:rPr>
              <a:t>still cameras</a:t>
            </a:r>
            <a:r>
              <a:rPr lang="en-US" dirty="0"/>
              <a:t>, </a:t>
            </a:r>
            <a:r>
              <a:rPr lang="en-US" dirty="0" err="1">
                <a:hlinkClick r:id="rId11" tooltip="Telecine"/>
              </a:rPr>
              <a:t>telecine</a:t>
            </a:r>
            <a:r>
              <a:rPr lang="en-US" dirty="0"/>
              <a:t> systems, </a:t>
            </a:r>
            <a:r>
              <a:rPr lang="en-US" dirty="0">
                <a:hlinkClick r:id="rId12" tooltip="Professional video camera"/>
              </a:rPr>
              <a:t>professional video cameras</a:t>
            </a:r>
            <a:r>
              <a:rPr lang="en-US" dirty="0"/>
              <a:t> and some </a:t>
            </a:r>
            <a:r>
              <a:rPr lang="en-US" dirty="0" err="1">
                <a:hlinkClick r:id="rId13" tooltip="Prosumer"/>
              </a:rPr>
              <a:t>prosumer</a:t>
            </a:r>
            <a:r>
              <a:rPr lang="en-US" dirty="0"/>
              <a:t> </a:t>
            </a:r>
            <a:r>
              <a:rPr lang="en-US" dirty="0">
                <a:hlinkClick r:id="rId14" tooltip="Video camera"/>
              </a:rPr>
              <a:t>video cameras</a:t>
            </a:r>
            <a:r>
              <a:rPr lang="en-US" dirty="0"/>
              <a:t>.</a:t>
            </a:r>
          </a:p>
          <a:p>
            <a:endParaRPr lang="en-US" dirty="0"/>
          </a:p>
          <a:p>
            <a:r>
              <a:rPr lang="en-US" dirty="0"/>
              <a:t>Compared to cameras with only one CCD, three-CCD cameras generally provide superior </a:t>
            </a:r>
            <a:r>
              <a:rPr lang="en-US" dirty="0">
                <a:hlinkClick r:id="rId15" tooltip="Image quality"/>
              </a:rPr>
              <a:t>image quality</a:t>
            </a:r>
            <a:r>
              <a:rPr lang="en-US" dirty="0"/>
              <a:t> through enhanced </a:t>
            </a:r>
            <a:r>
              <a:rPr lang="en-US" dirty="0">
                <a:hlinkClick r:id="rId16" tooltip="Image resolution"/>
              </a:rPr>
              <a:t>resolution</a:t>
            </a:r>
            <a:r>
              <a:rPr lang="en-US" dirty="0"/>
              <a:t> and lower </a:t>
            </a:r>
            <a:r>
              <a:rPr lang="en-US" dirty="0">
                <a:hlinkClick r:id="rId17" tooltip="Image noise"/>
              </a:rPr>
              <a:t>noise</a:t>
            </a:r>
            <a:r>
              <a:rPr lang="en-US" dirty="0"/>
              <a:t>. By taking separate readings of red, green, and blue values for each pixel, three-CCD cameras achieve much better precision than single-CCD cameras. By contrast, almost all single-CCD cameras use a </a:t>
            </a:r>
            <a:r>
              <a:rPr lang="en-US" dirty="0">
                <a:hlinkClick r:id="rId18" tooltip="Bayer filter"/>
              </a:rPr>
              <a:t>Bayer filter</a:t>
            </a:r>
            <a:r>
              <a:rPr lang="en-US" dirty="0"/>
              <a:t>, which allows them to detect only one-third of the color information for each pixel. The other two-thirds must be </a:t>
            </a:r>
            <a:r>
              <a:rPr lang="en-US" dirty="0">
                <a:hlinkClick r:id="rId19" tooltip="Interpolated"/>
              </a:rPr>
              <a:t>interpolated</a:t>
            </a:r>
            <a:r>
              <a:rPr lang="en-US" dirty="0"/>
              <a:t> with a </a:t>
            </a:r>
            <a:r>
              <a:rPr lang="en-US" dirty="0" err="1">
                <a:hlinkClick r:id="rId20" tooltip="Demosaicing"/>
              </a:rPr>
              <a:t>demosaicing</a:t>
            </a:r>
            <a:r>
              <a:rPr lang="en-US" dirty="0"/>
              <a:t> algorithm to 'fill in the gaps', resulting in a much lower effective resolution.</a:t>
            </a:r>
            <a:r>
              <a:rPr lang="en-US" baseline="30000" dirty="0">
                <a:hlinkClick r:id="rId21"/>
              </a:rPr>
              <a:t>[1]</a:t>
            </a:r>
            <a:endParaRPr lang="en-US" dirty="0"/>
          </a:p>
        </p:txBody>
      </p:sp>
      <p:sp>
        <p:nvSpPr>
          <p:cNvPr id="4" name="Espace réservé du numéro de diapositive 3"/>
          <p:cNvSpPr>
            <a:spLocks noGrp="1"/>
          </p:cNvSpPr>
          <p:nvPr>
            <p:ph type="sldNum" sz="quarter" idx="10"/>
          </p:nvPr>
        </p:nvSpPr>
        <p:spPr/>
        <p:txBody>
          <a:bodyPr/>
          <a:lstStyle/>
          <a:p>
            <a:fld id="{95E1B0AB-529D-4B9E-94A2-25B9E9F59FC7}" type="slidenum">
              <a:rPr lang="fr-FR" smtClean="0"/>
              <a:pPr/>
              <a:t>11</a:t>
            </a:fld>
            <a:endParaRPr lang="fr-FR"/>
          </a:p>
        </p:txBody>
      </p:sp>
    </p:spTree>
    <p:extLst>
      <p:ext uri="{BB962C8B-B14F-4D97-AF65-F5344CB8AC3E}">
        <p14:creationId xmlns:p14="http://schemas.microsoft.com/office/powerpoint/2010/main" val="29988747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8674" name="Rectangle 10"/>
          <p:cNvSpPr>
            <a:spLocks noGrp="1" noChangeArrowheads="1"/>
          </p:cNvSpPr>
          <p:nvPr>
            <p:ph type="sldNum" sz="quarter"/>
          </p:nvPr>
        </p:nvSpPr>
        <p:spPr>
          <a:noFill/>
        </p:spPr>
        <p:txBody>
          <a:bodyPr/>
          <a:lstStyle/>
          <a:p>
            <a:fld id="{97492366-DB7F-4283-B249-1B1E5C8BFDF7}" type="slidenum">
              <a:rPr lang="fr-FR" smtClean="0">
                <a:ea typeface="SimSun" charset="-122"/>
              </a:rPr>
              <a:pPr/>
              <a:t>12</a:t>
            </a:fld>
            <a:endParaRPr lang="fr-FR">
              <a:ea typeface="SimSun" charset="-122"/>
            </a:endParaRPr>
          </a:p>
        </p:txBody>
      </p:sp>
      <p:sp>
        <p:nvSpPr>
          <p:cNvPr id="28675" name="Text Box 1"/>
          <p:cNvSpPr txBox="1">
            <a:spLocks noChangeArrowheads="1"/>
          </p:cNvSpPr>
          <p:nvPr/>
        </p:nvSpPr>
        <p:spPr bwMode="auto">
          <a:xfrm>
            <a:off x="994958" y="754635"/>
            <a:ext cx="4802054" cy="3717146"/>
          </a:xfrm>
          <a:prstGeom prst="rect">
            <a:avLst/>
          </a:prstGeom>
          <a:solidFill>
            <a:srgbClr val="FFFFFF"/>
          </a:solidFill>
          <a:ln w="9525">
            <a:solidFill>
              <a:srgbClr val="000000"/>
            </a:solidFill>
            <a:miter lim="800000"/>
            <a:headEnd/>
            <a:tailEnd/>
          </a:ln>
        </p:spPr>
        <p:txBody>
          <a:bodyPr wrap="none" lIns="80151" tIns="40076" rIns="80151" bIns="40076" anchor="ctr"/>
          <a:lstStyle/>
          <a:p>
            <a:endParaRPr lang="fr-FR"/>
          </a:p>
        </p:txBody>
      </p:sp>
      <p:sp>
        <p:nvSpPr>
          <p:cNvPr id="28676" name="Rectangle 2"/>
          <p:cNvSpPr>
            <a:spLocks noGrp="1" noChangeArrowheads="1"/>
          </p:cNvSpPr>
          <p:nvPr>
            <p:ph type="body"/>
          </p:nvPr>
        </p:nvSpPr>
        <p:spPr>
          <a:xfrm>
            <a:off x="679484" y="4714973"/>
            <a:ext cx="5433001" cy="4461460"/>
          </a:xfrm>
          <a:noFill/>
          <a:ln/>
        </p:spPr>
        <p:txBody>
          <a:bodyPr wrap="none" anchor="ctr"/>
          <a:lstStyle/>
          <a:p>
            <a:r>
              <a:rPr lang="en-US" dirty="0"/>
              <a:t>3 Image Types: </a:t>
            </a:r>
            <a:r>
              <a:rPr lang="en-US" dirty="0" err="1"/>
              <a:t>Lossy</a:t>
            </a:r>
            <a:r>
              <a:rPr lang="en-US" dirty="0"/>
              <a:t> Compression and Metadata </a:t>
            </a:r>
          </a:p>
          <a:p>
            <a:r>
              <a:rPr lang="en-US" dirty="0"/>
              <a:t>Two critical aspects to keep in mind when converting images: </a:t>
            </a:r>
            <a:r>
              <a:rPr lang="en-US" dirty="0" err="1"/>
              <a:t>Lossy</a:t>
            </a:r>
            <a:r>
              <a:rPr lang="en-US" dirty="0"/>
              <a:t> compression Transcoding an image into a format that uses </a:t>
            </a:r>
            <a:r>
              <a:rPr lang="en-US" dirty="0" err="1"/>
              <a:t>lossy</a:t>
            </a:r>
            <a:r>
              <a:rPr lang="en-US" dirty="0"/>
              <a:t> compression will alter the original data, introducing artifacts (</a:t>
            </a:r>
            <a:r>
              <a:rPr lang="en-US" i="1" dirty="0"/>
              <a:t>see</a:t>
            </a:r>
            <a:r>
              <a:rPr lang="en-US" dirty="0"/>
              <a:t> </a:t>
            </a:r>
            <a:r>
              <a:rPr lang="en-US" dirty="0">
                <a:hlinkClick r:id="rId3"/>
              </a:rPr>
              <a:t>11: Warning on JPEG Compression↓</a:t>
            </a:r>
            <a:r>
              <a:rPr lang="en-US" dirty="0"/>
              <a:t>). This is the case, e.g., for JPEG formats (with the exception of some JPEG2000 images that use lossless compression). As such, these types of data are intended for human interpretation only and are not suitable for quantitative analyses </a:t>
            </a:r>
          </a:p>
          <a:p>
            <a:r>
              <a:rPr lang="en-US" dirty="0"/>
              <a:t>Metadata In </a:t>
            </a:r>
            <a:r>
              <a:rPr lang="en-US" dirty="0" err="1"/>
              <a:t>ImageJ</a:t>
            </a:r>
            <a:r>
              <a:rPr lang="en-US" dirty="0"/>
              <a:t>, metadata associated with the image, such as scale, gray value calibration and user comments is only supported in tiff and zip (compressed tiff) images. In addition, selections and </a:t>
            </a:r>
            <a:r>
              <a:rPr lang="en-US" dirty="0">
                <a:hlinkClick r:id="rId4"/>
              </a:rPr>
              <a:t>Overlays↓</a:t>
            </a:r>
            <a:r>
              <a:rPr lang="en-US" dirty="0"/>
              <a:t> are also saved in the TIFF header (cf. </a:t>
            </a:r>
            <a:r>
              <a:rPr lang="en-US" dirty="0" err="1"/>
              <a:t>File▷</a:t>
            </a:r>
            <a:r>
              <a:rPr lang="en-US" dirty="0" err="1">
                <a:hlinkClick r:id="rId3"/>
              </a:rPr>
              <a:t>Save</a:t>
            </a:r>
            <a:r>
              <a:rPr lang="en-US" dirty="0">
                <a:hlinkClick r:id="rId3"/>
              </a:rPr>
              <a:t> [s]↓</a:t>
            </a:r>
            <a:r>
              <a:rPr lang="en-US" dirty="0"/>
              <a:t>). None of the above is saved in other formats (cf. </a:t>
            </a:r>
            <a:r>
              <a:rPr lang="en-US" dirty="0">
                <a:hlinkClick r:id="rId5"/>
              </a:rPr>
              <a:t>Native Formats↑</a:t>
            </a:r>
            <a:r>
              <a:rPr lang="en-US" dirty="0"/>
              <a:t>). </a:t>
            </a:r>
          </a:p>
          <a:p>
            <a:endParaRPr lang="fr-FR" dirty="0"/>
          </a:p>
        </p:txBody>
      </p:sp>
    </p:spTree>
    <p:extLst>
      <p:ext uri="{BB962C8B-B14F-4D97-AF65-F5344CB8AC3E}">
        <p14:creationId xmlns:p14="http://schemas.microsoft.com/office/powerpoint/2010/main" val="30398909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8674" name="Rectangle 10"/>
          <p:cNvSpPr>
            <a:spLocks noGrp="1" noChangeArrowheads="1"/>
          </p:cNvSpPr>
          <p:nvPr>
            <p:ph type="sldNum" sz="quarter"/>
          </p:nvPr>
        </p:nvSpPr>
        <p:spPr>
          <a:noFill/>
        </p:spPr>
        <p:txBody>
          <a:bodyPr/>
          <a:lstStyle/>
          <a:p>
            <a:fld id="{97492366-DB7F-4283-B249-1B1E5C8BFDF7}" type="slidenum">
              <a:rPr lang="fr-FR" smtClean="0">
                <a:ea typeface="SimSun" charset="-122"/>
              </a:rPr>
              <a:pPr/>
              <a:t>13</a:t>
            </a:fld>
            <a:endParaRPr lang="fr-FR">
              <a:ea typeface="SimSun" charset="-122"/>
            </a:endParaRPr>
          </a:p>
        </p:txBody>
      </p:sp>
      <p:sp>
        <p:nvSpPr>
          <p:cNvPr id="28675" name="Text Box 1"/>
          <p:cNvSpPr txBox="1">
            <a:spLocks noChangeArrowheads="1"/>
          </p:cNvSpPr>
          <p:nvPr/>
        </p:nvSpPr>
        <p:spPr bwMode="auto">
          <a:xfrm>
            <a:off x="994958" y="754635"/>
            <a:ext cx="4802054" cy="3717146"/>
          </a:xfrm>
          <a:prstGeom prst="rect">
            <a:avLst/>
          </a:prstGeom>
          <a:solidFill>
            <a:srgbClr val="FFFFFF"/>
          </a:solidFill>
          <a:ln w="9525">
            <a:solidFill>
              <a:srgbClr val="000000"/>
            </a:solidFill>
            <a:miter lim="800000"/>
            <a:headEnd/>
            <a:tailEnd/>
          </a:ln>
        </p:spPr>
        <p:txBody>
          <a:bodyPr wrap="none" lIns="80151" tIns="40076" rIns="80151" bIns="40076" anchor="ctr"/>
          <a:lstStyle/>
          <a:p>
            <a:endParaRPr lang="fr-FR"/>
          </a:p>
        </p:txBody>
      </p:sp>
      <p:sp>
        <p:nvSpPr>
          <p:cNvPr id="28676" name="Rectangle 2"/>
          <p:cNvSpPr>
            <a:spLocks noGrp="1" noChangeArrowheads="1"/>
          </p:cNvSpPr>
          <p:nvPr>
            <p:ph type="body"/>
          </p:nvPr>
        </p:nvSpPr>
        <p:spPr>
          <a:xfrm>
            <a:off x="679484" y="4714973"/>
            <a:ext cx="5433001" cy="4461460"/>
          </a:xfrm>
          <a:noFill/>
          <a:ln/>
        </p:spPr>
        <p:txBody>
          <a:bodyPr wrap="none" anchor="ctr"/>
          <a:lstStyle/>
          <a:p>
            <a:r>
              <a:rPr lang="en-US" dirty="0"/>
              <a:t>3 Image Types: </a:t>
            </a:r>
            <a:r>
              <a:rPr lang="en-US" dirty="0" err="1"/>
              <a:t>Lossy</a:t>
            </a:r>
            <a:r>
              <a:rPr lang="en-US" dirty="0"/>
              <a:t> Compression and Metadata </a:t>
            </a:r>
          </a:p>
          <a:p>
            <a:r>
              <a:rPr lang="en-US" dirty="0"/>
              <a:t>Two critical aspects to keep in mind when converting images: </a:t>
            </a:r>
            <a:r>
              <a:rPr lang="en-US" dirty="0" err="1"/>
              <a:t>Lossy</a:t>
            </a:r>
            <a:r>
              <a:rPr lang="en-US" dirty="0"/>
              <a:t> compression Transcoding an image into a format that uses </a:t>
            </a:r>
            <a:r>
              <a:rPr lang="en-US" dirty="0" err="1"/>
              <a:t>lossy</a:t>
            </a:r>
            <a:r>
              <a:rPr lang="en-US" dirty="0"/>
              <a:t> compression will alter the original data, introducing artifacts (</a:t>
            </a:r>
            <a:r>
              <a:rPr lang="en-US" i="1" dirty="0"/>
              <a:t>see</a:t>
            </a:r>
            <a:r>
              <a:rPr lang="en-US" dirty="0"/>
              <a:t> </a:t>
            </a:r>
            <a:r>
              <a:rPr lang="en-US" dirty="0">
                <a:hlinkClick r:id="rId3"/>
              </a:rPr>
              <a:t>11: Warning on JPEG Compression↓</a:t>
            </a:r>
            <a:r>
              <a:rPr lang="en-US" dirty="0"/>
              <a:t>). This is the case, e.g., for JPEG formats (with the exception of some JPEG2000 images that use lossless compression). As such, these types of data are intended for human interpretation only and are not suitable for quantitative analyses </a:t>
            </a:r>
          </a:p>
          <a:p>
            <a:r>
              <a:rPr lang="en-US" dirty="0"/>
              <a:t>Metadata In </a:t>
            </a:r>
            <a:r>
              <a:rPr lang="en-US" dirty="0" err="1"/>
              <a:t>ImageJ</a:t>
            </a:r>
            <a:r>
              <a:rPr lang="en-US" dirty="0"/>
              <a:t>, metadata associated with the image, such as scale, gray value calibration and user comments is only supported in tiff and zip (compressed tiff) images. In addition, selections and </a:t>
            </a:r>
            <a:r>
              <a:rPr lang="en-US" dirty="0">
                <a:hlinkClick r:id="rId4"/>
              </a:rPr>
              <a:t>Overlays↓</a:t>
            </a:r>
            <a:r>
              <a:rPr lang="en-US" dirty="0"/>
              <a:t> are also saved in the TIFF header (cf. </a:t>
            </a:r>
            <a:r>
              <a:rPr lang="en-US" dirty="0" err="1"/>
              <a:t>File▷</a:t>
            </a:r>
            <a:r>
              <a:rPr lang="en-US" dirty="0" err="1">
                <a:hlinkClick r:id="rId3"/>
              </a:rPr>
              <a:t>Save</a:t>
            </a:r>
            <a:r>
              <a:rPr lang="en-US" dirty="0">
                <a:hlinkClick r:id="rId3"/>
              </a:rPr>
              <a:t> [s]↓</a:t>
            </a:r>
            <a:r>
              <a:rPr lang="en-US" dirty="0"/>
              <a:t>). None of the above is saved in other formats (cf. </a:t>
            </a:r>
            <a:r>
              <a:rPr lang="en-US" dirty="0">
                <a:hlinkClick r:id="rId5"/>
              </a:rPr>
              <a:t>Native Formats↑</a:t>
            </a:r>
            <a:r>
              <a:rPr lang="en-US" dirty="0"/>
              <a:t>). </a:t>
            </a:r>
          </a:p>
          <a:p>
            <a:endParaRPr lang="fr-FR" dirty="0"/>
          </a:p>
        </p:txBody>
      </p:sp>
    </p:spTree>
    <p:extLst>
      <p:ext uri="{BB962C8B-B14F-4D97-AF65-F5344CB8AC3E}">
        <p14:creationId xmlns:p14="http://schemas.microsoft.com/office/powerpoint/2010/main" val="2235995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95E1B0AB-529D-4B9E-94A2-25B9E9F59FC7}" type="slidenum">
              <a:rPr lang="fr-FR" smtClean="0"/>
              <a:pPr/>
              <a:t>14</a:t>
            </a:fld>
            <a:endParaRPr lang="fr-FR"/>
          </a:p>
        </p:txBody>
      </p:sp>
    </p:spTree>
    <p:extLst>
      <p:ext uri="{BB962C8B-B14F-4D97-AF65-F5344CB8AC3E}">
        <p14:creationId xmlns:p14="http://schemas.microsoft.com/office/powerpoint/2010/main" val="121149697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fontScale="77500" lnSpcReduction="20000"/>
          </a:bodyPr>
          <a:lstStyle/>
          <a:p>
            <a:r>
              <a:rPr lang="en-US" dirty="0" err="1"/>
              <a:t>ImageJ</a:t>
            </a:r>
            <a:r>
              <a:rPr lang="en-US" dirty="0"/>
              <a:t> can be downloaded from </a:t>
            </a:r>
            <a:r>
              <a:rPr lang="en-US" dirty="0">
                <a:hlinkClick r:id="rId3"/>
              </a:rPr>
              <a:t>http://imagej.nih.gov/ij/download.html</a:t>
            </a:r>
            <a:r>
              <a:rPr lang="en-US" dirty="0"/>
              <a:t>. Details on how to install </a:t>
            </a:r>
            <a:r>
              <a:rPr lang="en-US" dirty="0" err="1"/>
              <a:t>ImageJ</a:t>
            </a:r>
            <a:r>
              <a:rPr lang="en-US" dirty="0"/>
              <a:t> on </a:t>
            </a:r>
            <a:r>
              <a:rPr lang="en-US" dirty="0">
                <a:hlinkClick r:id="rId4"/>
              </a:rPr>
              <a:t>Linux</a:t>
            </a:r>
            <a:r>
              <a:rPr lang="en-US" dirty="0"/>
              <a:t>, </a:t>
            </a:r>
            <a:r>
              <a:rPr lang="en-US" dirty="0">
                <a:hlinkClick r:id="rId5"/>
              </a:rPr>
              <a:t>Mac OS 9</a:t>
            </a:r>
            <a:r>
              <a:rPr lang="en-US" dirty="0"/>
              <a:t>, </a:t>
            </a:r>
            <a:r>
              <a:rPr lang="en-US" dirty="0">
                <a:hlinkClick r:id="rId6"/>
              </a:rPr>
              <a:t>Mac OS X</a:t>
            </a:r>
            <a:r>
              <a:rPr lang="en-US" dirty="0"/>
              <a:t> and </a:t>
            </a:r>
            <a:r>
              <a:rPr lang="en-US" dirty="0">
                <a:hlinkClick r:id="rId7"/>
              </a:rPr>
              <a:t>Windows</a:t>
            </a:r>
            <a:r>
              <a:rPr lang="en-US" dirty="0"/>
              <a:t> [</a:t>
            </a:r>
            <a:r>
              <a:rPr lang="en-US" dirty="0">
                <a:hlinkClick r:id="rId8"/>
              </a:rPr>
              <a:t>1</a:t>
            </a:r>
            <a:r>
              <a:rPr lang="en-US" dirty="0"/>
              <a:t>] are available at </a:t>
            </a:r>
            <a:r>
              <a:rPr lang="en-US" dirty="0">
                <a:hlinkClick r:id="rId9"/>
              </a:rPr>
              <a:t>http://imagej.nih.gov/ij/docs/install/</a:t>
            </a:r>
            <a:r>
              <a:rPr lang="en-US" dirty="0"/>
              <a:t> (</a:t>
            </a:r>
            <a:r>
              <a:rPr lang="en-US" dirty="0" err="1"/>
              <a:t>Help▷</a:t>
            </a:r>
            <a:r>
              <a:rPr lang="en-US" dirty="0" err="1">
                <a:hlinkClick r:id="rId10"/>
              </a:rPr>
              <a:t>Installation</a:t>
            </a:r>
            <a:r>
              <a:rPr lang="en-US" dirty="0">
                <a:hlinkClick r:id="rId10"/>
              </a:rPr>
              <a:t>…↓</a:t>
            </a:r>
            <a:r>
              <a:rPr lang="en-US" dirty="0"/>
              <a:t> command). Specially useful are the platform-specific </a:t>
            </a:r>
            <a:r>
              <a:rPr lang="en-US" i="1" dirty="0"/>
              <a:t>Troubleshooting</a:t>
            </a:r>
            <a:r>
              <a:rPr lang="en-US" dirty="0"/>
              <a:t> and </a:t>
            </a:r>
            <a:r>
              <a:rPr lang="en-US" i="1" dirty="0"/>
              <a:t>Known Problems </a:t>
            </a:r>
            <a:r>
              <a:rPr lang="en-US" dirty="0"/>
              <a:t>sections. </a:t>
            </a:r>
            <a:r>
              <a:rPr lang="en-US" dirty="0">
                <a:hlinkClick r:id="rId11"/>
              </a:rPr>
              <a:t>Fiji↓</a:t>
            </a:r>
            <a:r>
              <a:rPr lang="en-US" dirty="0"/>
              <a:t> installation is described at </a:t>
            </a:r>
            <a:r>
              <a:rPr lang="en-US" dirty="0">
                <a:hlinkClick r:id="rId12"/>
              </a:rPr>
              <a:t>http://fiji.sc/wiki/index.php/Downloads</a:t>
            </a:r>
            <a:r>
              <a:rPr lang="en-US" dirty="0"/>
              <a:t>. </a:t>
            </a:r>
          </a:p>
          <a:p>
            <a:r>
              <a:rPr lang="en-US" dirty="0"/>
              <a:t>The downloaded package may not contain the latest bug fixes so it is recommended to upgrade </a:t>
            </a:r>
            <a:r>
              <a:rPr lang="en-US" dirty="0" err="1"/>
              <a:t>ImageJ</a:t>
            </a:r>
            <a:r>
              <a:rPr lang="en-US" dirty="0"/>
              <a:t> right after a first installation. Updating IJ</a:t>
            </a:r>
            <a:r>
              <a:rPr lang="en-US" dirty="0">
                <a:hlinkClick r:id="rId13"/>
              </a:rPr>
              <a:t>[?]</a:t>
            </a:r>
            <a:r>
              <a:rPr lang="en-US" dirty="0"/>
              <a:t> consists only of running </a:t>
            </a:r>
            <a:r>
              <a:rPr lang="en-US" dirty="0" err="1"/>
              <a:t>Help▷</a:t>
            </a:r>
            <a:r>
              <a:rPr lang="en-US" dirty="0" err="1">
                <a:hlinkClick r:id="rId10"/>
              </a:rPr>
              <a:t>Update</a:t>
            </a:r>
            <a:r>
              <a:rPr lang="en-US" dirty="0">
                <a:hlinkClick r:id="rId10"/>
              </a:rPr>
              <a:t> </a:t>
            </a:r>
            <a:r>
              <a:rPr lang="en-US" dirty="0" err="1">
                <a:hlinkClick r:id="rId10"/>
              </a:rPr>
              <a:t>ImageJ</a:t>
            </a:r>
            <a:r>
              <a:rPr lang="en-US" dirty="0">
                <a:hlinkClick r:id="rId10"/>
              </a:rPr>
              <a:t>…↓</a:t>
            </a:r>
            <a:r>
              <a:rPr lang="en-US" dirty="0"/>
              <a:t>, which will install the latest </a:t>
            </a:r>
            <a:r>
              <a:rPr lang="en-US" dirty="0">
                <a:hlinkClick r:id="rId14"/>
              </a:rPr>
              <a:t>ij.jar</a:t>
            </a:r>
            <a:r>
              <a:rPr lang="en-US" dirty="0"/>
              <a:t> in the </a:t>
            </a:r>
            <a:r>
              <a:rPr lang="en-US" dirty="0" err="1"/>
              <a:t>ImageJ</a:t>
            </a:r>
            <a:r>
              <a:rPr lang="en-US" dirty="0"/>
              <a:t> folder (on Linux and Windows) or inside the </a:t>
            </a:r>
            <a:r>
              <a:rPr lang="en-US" dirty="0" err="1"/>
              <a:t>ImageJ.app</a:t>
            </a:r>
            <a:r>
              <a:rPr lang="en-US" dirty="0"/>
              <a:t> (on Mac OS X). </a:t>
            </a:r>
          </a:p>
          <a:p>
            <a:r>
              <a:rPr lang="en-US" dirty="0" err="1"/>
              <a:t>Help▷</a:t>
            </a:r>
            <a:r>
              <a:rPr lang="en-US" dirty="0" err="1">
                <a:hlinkClick r:id="rId10"/>
              </a:rPr>
              <a:t>Update</a:t>
            </a:r>
            <a:r>
              <a:rPr lang="en-US" dirty="0">
                <a:hlinkClick r:id="rId10"/>
              </a:rPr>
              <a:t> </a:t>
            </a:r>
            <a:r>
              <a:rPr lang="en-US" dirty="0" err="1">
                <a:hlinkClick r:id="rId10"/>
              </a:rPr>
              <a:t>ImageJ</a:t>
            </a:r>
            <a:r>
              <a:rPr lang="en-US" dirty="0">
                <a:hlinkClick r:id="rId10"/>
              </a:rPr>
              <a:t>…↓</a:t>
            </a:r>
            <a:r>
              <a:rPr lang="en-US" dirty="0"/>
              <a:t> can be used to upgrade (or downgrade) the ij.jar file to </a:t>
            </a:r>
            <a:r>
              <a:rPr lang="en-US" i="1" dirty="0"/>
              <a:t>release updates</a:t>
            </a:r>
            <a:r>
              <a:rPr lang="en-US" dirty="0"/>
              <a:t> or </a:t>
            </a:r>
            <a:r>
              <a:rPr lang="en-US" i="1" dirty="0"/>
              <a:t>daily builds</a:t>
            </a:r>
            <a:r>
              <a:rPr lang="en-US" dirty="0"/>
              <a:t>. Release updates are announced frequently on the </a:t>
            </a:r>
            <a:r>
              <a:rPr lang="en-US" dirty="0">
                <a:hlinkClick r:id="rId15"/>
              </a:rPr>
              <a:t>IJ news website</a:t>
            </a:r>
            <a:r>
              <a:rPr lang="en-US" dirty="0"/>
              <a:t> and are </a:t>
            </a:r>
            <a:r>
              <a:rPr lang="en-US" dirty="0" err="1"/>
              <a:t>labelled</a:t>
            </a:r>
            <a:r>
              <a:rPr lang="en-US" dirty="0"/>
              <a:t> alphabetically (e.g., v. 1.43m). Typically, these releases contain several new features and bug fixes, described in detail on the </a:t>
            </a:r>
            <a:r>
              <a:rPr lang="en-US" dirty="0" err="1">
                <a:hlinkClick r:id="rId15"/>
              </a:rPr>
              <a:t>ImageJ</a:t>
            </a:r>
            <a:r>
              <a:rPr lang="en-US" dirty="0">
                <a:hlinkClick r:id="rId15"/>
              </a:rPr>
              <a:t> News page</a:t>
            </a:r>
            <a:r>
              <a:rPr lang="en-US" dirty="0"/>
              <a:t>. </a:t>
            </a:r>
            <a:r>
              <a:rPr lang="en-US" i="1" dirty="0"/>
              <a:t>Daily builds,</a:t>
            </a:r>
            <a:r>
              <a:rPr lang="en-US" dirty="0"/>
              <a:t> on the other hand, are </a:t>
            </a:r>
            <a:r>
              <a:rPr lang="en-US" dirty="0" err="1"/>
              <a:t>labelled</a:t>
            </a:r>
            <a:r>
              <a:rPr lang="en-US" dirty="0"/>
              <a:t> with numeric sub-indexes (e.g., v. 1.43n4) and are often released without documentation. Nevertheless, if available, release notes for daily builds can be found at </a:t>
            </a:r>
            <a:r>
              <a:rPr lang="en-US" dirty="0">
                <a:hlinkClick r:id="rId16"/>
              </a:rPr>
              <a:t>http://imagej.nih.gov/ij/source/release-notes.html</a:t>
            </a:r>
            <a:r>
              <a:rPr lang="en-US" dirty="0"/>
              <a:t>. When a release cycle ends (v. 1.42 ended with 1.42q, v. 1.43 with 1.43u, etc.) an </a:t>
            </a:r>
            <a:r>
              <a:rPr lang="en-US" i="1" dirty="0"/>
              <a:t>installation package </a:t>
            </a:r>
            <a:r>
              <a:rPr lang="en-US" dirty="0"/>
              <a:t>is created, downloadable from </a:t>
            </a:r>
            <a:r>
              <a:rPr lang="en-US" dirty="0">
                <a:hlinkClick r:id="rId3"/>
              </a:rPr>
              <a:t>http://imagej.nih.gov/ij/download.html</a:t>
            </a:r>
            <a:r>
              <a:rPr lang="en-US" dirty="0"/>
              <a:t>. Typically, this package is bundled with a small list of add-ons (</a:t>
            </a:r>
            <a:r>
              <a:rPr lang="en-US" dirty="0">
                <a:hlinkClick r:id="rId17"/>
              </a:rPr>
              <a:t>Macros↓</a:t>
            </a:r>
            <a:r>
              <a:rPr lang="en-US" dirty="0"/>
              <a:t>, </a:t>
            </a:r>
            <a:r>
              <a:rPr lang="en-US" dirty="0">
                <a:hlinkClick r:id="rId18"/>
              </a:rPr>
              <a:t>Scripts↓</a:t>
            </a:r>
            <a:r>
              <a:rPr lang="en-US" dirty="0"/>
              <a:t> and </a:t>
            </a:r>
            <a:r>
              <a:rPr lang="en-US" dirty="0">
                <a:hlinkClick r:id="rId19"/>
              </a:rPr>
              <a:t>Plugins↓</a:t>
            </a:r>
            <a:r>
              <a:rPr lang="en-US" dirty="0"/>
              <a:t>). </a:t>
            </a:r>
          </a:p>
          <a:p>
            <a:endParaRPr lang="en-US" dirty="0"/>
          </a:p>
          <a:p>
            <a:endParaRPr lang="en-US" dirty="0"/>
          </a:p>
          <a:p>
            <a:r>
              <a:rPr lang="en-US" dirty="0"/>
              <a:t>Fiji comes as a </a:t>
            </a:r>
            <a:r>
              <a:rPr lang="en-US" dirty="0">
                <a:hlinkClick r:id="rId20"/>
              </a:rPr>
              <a:t>portable application</a:t>
            </a:r>
            <a:r>
              <a:rPr lang="en-US" dirty="0"/>
              <a:t>. That means that you do not have to install it; just download, unpack and start it. </a:t>
            </a:r>
          </a:p>
          <a:p>
            <a:r>
              <a:rPr lang="en-US" dirty="0"/>
              <a:t>First, go to Fiji's </a:t>
            </a:r>
            <a:r>
              <a:rPr lang="en-US" dirty="0">
                <a:hlinkClick r:id="rId21" tooltip="Main Page"/>
              </a:rPr>
              <a:t>home page</a:t>
            </a:r>
            <a:r>
              <a:rPr lang="en-US" dirty="0"/>
              <a:t>: </a:t>
            </a:r>
          </a:p>
          <a:p>
            <a:endParaRPr lang="en-US" dirty="0"/>
          </a:p>
          <a:p>
            <a:r>
              <a:rPr lang="en-US" dirty="0"/>
              <a:t>Now, select </a:t>
            </a:r>
            <a:r>
              <a:rPr lang="en-US" i="1" dirty="0"/>
              <a:t>Extract All...</a:t>
            </a:r>
            <a:r>
              <a:rPr lang="en-US" dirty="0"/>
              <a:t> from the </a:t>
            </a:r>
            <a:r>
              <a:rPr lang="en-US" i="1" dirty="0"/>
              <a:t>File</a:t>
            </a:r>
            <a:r>
              <a:rPr lang="en-US" dirty="0"/>
              <a:t> menu of the window which just popped up: </a:t>
            </a:r>
          </a:p>
          <a:p>
            <a:endParaRPr lang="en-US" dirty="0"/>
          </a:p>
          <a:p>
            <a:r>
              <a:rPr lang="en-US" dirty="0"/>
              <a:t>The extraction wizard will ask you for a destination on the second page; you should not use the default (which is a temporary directory), but select something like </a:t>
            </a:r>
            <a:r>
              <a:rPr lang="en-US" i="1" dirty="0"/>
              <a:t>Desktop</a:t>
            </a:r>
            <a:r>
              <a:rPr lang="en-US" dirty="0"/>
              <a:t> instead: </a:t>
            </a:r>
          </a:p>
          <a:p>
            <a:endParaRPr lang="en-US" dirty="0"/>
          </a:p>
          <a:p>
            <a:r>
              <a:rPr lang="en-US" dirty="0"/>
              <a:t>At the end, the extraction wizard will ask you if it should open the directory which contains the extracted files. Say yes, and open the extracted directory </a:t>
            </a:r>
            <a:r>
              <a:rPr lang="en-US" i="1" dirty="0" err="1"/>
              <a:t>Fiji.app</a:t>
            </a:r>
            <a:r>
              <a:rPr lang="en-US" dirty="0"/>
              <a:t>: </a:t>
            </a:r>
          </a:p>
          <a:p>
            <a:endParaRPr lang="en-US" dirty="0"/>
          </a:p>
          <a:p>
            <a:r>
              <a:rPr lang="en-US" dirty="0"/>
              <a:t>You can start </a:t>
            </a:r>
            <a:r>
              <a:rPr lang="en-US" dirty="0">
                <a:hlinkClick r:id="rId21" tooltip="Main Page"/>
              </a:rPr>
              <a:t>Fiji</a:t>
            </a:r>
            <a:r>
              <a:rPr lang="en-US" dirty="0"/>
              <a:t> by double-clicking on the </a:t>
            </a:r>
            <a:r>
              <a:rPr lang="en-US" i="1" dirty="0"/>
              <a:t>fiji-win32</a:t>
            </a:r>
            <a:r>
              <a:rPr lang="en-US" dirty="0"/>
              <a:t> executable (on 64-bit systems, it is </a:t>
            </a:r>
            <a:r>
              <a:rPr lang="en-US" i="1" dirty="0"/>
              <a:t>fiji-win64</a:t>
            </a:r>
            <a:r>
              <a:rPr lang="en-US" dirty="0"/>
              <a:t>). </a:t>
            </a:r>
          </a:p>
          <a:p>
            <a:r>
              <a:rPr lang="en-US" dirty="0"/>
              <a:t>Next time you want to start Fiji, just open the </a:t>
            </a:r>
            <a:r>
              <a:rPr lang="en-US" i="1" dirty="0" err="1"/>
              <a:t>Fiji.app</a:t>
            </a:r>
            <a:r>
              <a:rPr lang="en-US" dirty="0"/>
              <a:t> directory on your desktop and double-click on the executable. To make things easier, you might want to create a shortcut to that executable and put it on the Desktop, into the Start menu, or into the </a:t>
            </a:r>
            <a:r>
              <a:rPr lang="en-US" dirty="0" err="1"/>
              <a:t>QuickLaunch</a:t>
            </a:r>
            <a:r>
              <a:rPr lang="en-US" dirty="0"/>
              <a:t> bar. </a:t>
            </a:r>
          </a:p>
          <a:p>
            <a:endParaRPr lang="en-US" b="1" dirty="0"/>
          </a:p>
          <a:p>
            <a:r>
              <a:rPr lang="en-US" b="1" dirty="0"/>
              <a:t>Caution: "Program Files" not recommended!</a:t>
            </a:r>
          </a:p>
          <a:p>
            <a:r>
              <a:rPr lang="en-US" dirty="0"/>
              <a:t>We strongly recommend that you store your </a:t>
            </a:r>
            <a:r>
              <a:rPr lang="en-US" dirty="0" err="1"/>
              <a:t>Fiji.app</a:t>
            </a:r>
            <a:r>
              <a:rPr lang="en-US" dirty="0"/>
              <a:t> directory somewhere in your user space (e.g., "C:\Users\[your name]\</a:t>
            </a:r>
            <a:r>
              <a:rPr lang="en-US" dirty="0" err="1"/>
              <a:t>Fiji.app</a:t>
            </a:r>
            <a:r>
              <a:rPr lang="en-US" dirty="0"/>
              <a:t>") rather than in "C:\Program Files" or other system-wide directory. If you move </a:t>
            </a:r>
            <a:r>
              <a:rPr lang="en-US" dirty="0" err="1"/>
              <a:t>Fiji.app</a:t>
            </a:r>
            <a:r>
              <a:rPr lang="en-US" dirty="0"/>
              <a:t> to such a directory, modern versions of Windows will deny Fiji write permission to its own directory structure, preventing it from being able to update. </a:t>
            </a:r>
          </a:p>
          <a:p>
            <a:endParaRPr lang="en-US" dirty="0"/>
          </a:p>
        </p:txBody>
      </p:sp>
      <p:sp>
        <p:nvSpPr>
          <p:cNvPr id="4" name="Espace réservé du numéro de diapositive 3"/>
          <p:cNvSpPr>
            <a:spLocks noGrp="1"/>
          </p:cNvSpPr>
          <p:nvPr>
            <p:ph type="sldNum" sz="quarter" idx="10"/>
          </p:nvPr>
        </p:nvSpPr>
        <p:spPr/>
        <p:txBody>
          <a:bodyPr/>
          <a:lstStyle/>
          <a:p>
            <a:fld id="{95E1B0AB-529D-4B9E-94A2-25B9E9F59FC7}" type="slidenum">
              <a:rPr lang="fr-FR" smtClean="0"/>
              <a:pPr/>
              <a:t>15</a:t>
            </a:fld>
            <a:endParaRPr lang="fr-FR"/>
          </a:p>
        </p:txBody>
      </p:sp>
    </p:spTree>
    <p:extLst>
      <p:ext uri="{BB962C8B-B14F-4D97-AF65-F5344CB8AC3E}">
        <p14:creationId xmlns:p14="http://schemas.microsoft.com/office/powerpoint/2010/main" val="364339771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err="1"/>
              <a:t>ImageJ</a:t>
            </a:r>
            <a:r>
              <a:rPr lang="en-US" dirty="0"/>
              <a:t> was designed with an open architecture that provides extensibility via Java plugins. Custom acquisition, analysis and processing plugins can be developed using </a:t>
            </a:r>
            <a:r>
              <a:rPr lang="en-US" dirty="0" err="1"/>
              <a:t>ImageJ’s</a:t>
            </a:r>
            <a:r>
              <a:rPr lang="en-US" dirty="0"/>
              <a:t> built in editor and Java compiler. User-written plugins make it possible to solve almost any image processing or analysis problem. </a:t>
            </a:r>
          </a:p>
          <a:p>
            <a:r>
              <a:rPr lang="en-US" dirty="0"/>
              <a:t>Being public domain open source software, an </a:t>
            </a:r>
            <a:r>
              <a:rPr lang="en-US" dirty="0" err="1"/>
              <a:t>ImageJ</a:t>
            </a:r>
            <a:r>
              <a:rPr lang="en-US" dirty="0"/>
              <a:t> user has the </a:t>
            </a:r>
            <a:r>
              <a:rPr lang="en-US" dirty="0">
                <a:hlinkClick r:id="rId3"/>
              </a:rPr>
              <a:t>four essential freedoms</a:t>
            </a:r>
            <a:r>
              <a:rPr lang="en-US" dirty="0"/>
              <a:t> defined by the Richard Stallman in 1986: 1) The freedom to run the program, for any purpose; 2) The freedom to study how the program works, and change it to make it do what you wish; 3) The freedom to redistribute copies so you can help your neighbor; 4) The freedom to improve the program, and release your improvements to the public, so that the whole community benefits. </a:t>
            </a:r>
          </a:p>
          <a:p>
            <a:r>
              <a:rPr lang="en-US" dirty="0" err="1"/>
              <a:t>ImageJ</a:t>
            </a:r>
            <a:r>
              <a:rPr lang="en-US" dirty="0"/>
              <a:t> is being developed on Mac OS X using its built in editor and Java compiler, plus the </a:t>
            </a:r>
            <a:r>
              <a:rPr lang="en-US" i="1" dirty="0"/>
              <a:t>BBEdit</a:t>
            </a:r>
            <a:r>
              <a:rPr lang="en-US" dirty="0"/>
              <a:t> editor and the </a:t>
            </a:r>
            <a:r>
              <a:rPr lang="en-US" i="1" dirty="0"/>
              <a:t>Ant</a:t>
            </a:r>
            <a:r>
              <a:rPr lang="en-US" dirty="0"/>
              <a:t> build tool. The source code is freely </a:t>
            </a:r>
            <a:r>
              <a:rPr lang="en-US" dirty="0">
                <a:hlinkClick r:id="rId4"/>
              </a:rPr>
              <a:t>available</a:t>
            </a:r>
            <a:r>
              <a:rPr lang="en-US" dirty="0"/>
              <a:t>. The author, Wayne </a:t>
            </a:r>
            <a:r>
              <a:rPr lang="en-US" dirty="0" err="1"/>
              <a:t>Rasband</a:t>
            </a:r>
            <a:r>
              <a:rPr lang="en-US" dirty="0"/>
              <a:t> (</a:t>
            </a:r>
            <a:r>
              <a:rPr lang="en-US" dirty="0">
                <a:hlinkClick r:id="rId5"/>
              </a:rPr>
              <a:t>wsr@nih.gov</a:t>
            </a:r>
            <a:r>
              <a:rPr lang="en-US" dirty="0"/>
              <a:t>), is a Special Volunteer at the National Institute of Mental Health, Bethesda, Maryland, USA. </a:t>
            </a:r>
          </a:p>
          <a:p>
            <a:endParaRPr lang="en-US" dirty="0"/>
          </a:p>
        </p:txBody>
      </p:sp>
      <p:sp>
        <p:nvSpPr>
          <p:cNvPr id="4" name="Espace réservé du numéro de diapositive 3"/>
          <p:cNvSpPr>
            <a:spLocks noGrp="1"/>
          </p:cNvSpPr>
          <p:nvPr>
            <p:ph type="sldNum" sz="quarter" idx="10"/>
          </p:nvPr>
        </p:nvSpPr>
        <p:spPr/>
        <p:txBody>
          <a:bodyPr/>
          <a:lstStyle/>
          <a:p>
            <a:fld id="{95E1B0AB-529D-4B9E-94A2-25B9E9F59FC7}" type="slidenum">
              <a:rPr lang="fr-FR" smtClean="0"/>
              <a:pPr/>
              <a:t>16</a:t>
            </a:fld>
            <a:endParaRPr lang="fr-FR"/>
          </a:p>
        </p:txBody>
      </p:sp>
    </p:spTree>
    <p:extLst>
      <p:ext uri="{BB962C8B-B14F-4D97-AF65-F5344CB8AC3E}">
        <p14:creationId xmlns:p14="http://schemas.microsoft.com/office/powerpoint/2010/main" val="402783690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95E1B0AB-529D-4B9E-94A2-25B9E9F59FC7}" type="slidenum">
              <a:rPr lang="fr-FR" smtClean="0"/>
              <a:pPr/>
              <a:t>17</a:t>
            </a:fld>
            <a:endParaRPr lang="fr-FR"/>
          </a:p>
        </p:txBody>
      </p:sp>
    </p:spTree>
    <p:extLst>
      <p:ext uri="{BB962C8B-B14F-4D97-AF65-F5344CB8AC3E}">
        <p14:creationId xmlns:p14="http://schemas.microsoft.com/office/powerpoint/2010/main" val="273139551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95E1B0AB-529D-4B9E-94A2-25B9E9F59FC7}" type="slidenum">
              <a:rPr lang="fr-FR" smtClean="0"/>
              <a:pPr/>
              <a:t>18</a:t>
            </a:fld>
            <a:endParaRPr lang="fr-FR"/>
          </a:p>
        </p:txBody>
      </p:sp>
    </p:spTree>
    <p:extLst>
      <p:ext uri="{BB962C8B-B14F-4D97-AF65-F5344CB8AC3E}">
        <p14:creationId xmlns:p14="http://schemas.microsoft.com/office/powerpoint/2010/main" val="38528260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err="1"/>
              <a:t>ImageJ</a:t>
            </a:r>
            <a:r>
              <a:rPr lang="en-US" dirty="0"/>
              <a:t> alone is not that powerful: it’s real strength is the vast repertoire of </a:t>
            </a:r>
            <a:r>
              <a:rPr lang="en-US" dirty="0">
                <a:hlinkClick r:id="rId3"/>
              </a:rPr>
              <a:t>Plugins↓</a:t>
            </a:r>
            <a:r>
              <a:rPr lang="en-US" dirty="0"/>
              <a:t> that extend </a:t>
            </a:r>
            <a:r>
              <a:rPr lang="en-US" dirty="0" err="1"/>
              <a:t>ImageJ’s</a:t>
            </a:r>
            <a:r>
              <a:rPr lang="en-US" dirty="0"/>
              <a:t> functionality beyond its basic core. The many hundreds, probably thousands, freely available plugins from contributors around the world play a pivotal role in </a:t>
            </a:r>
            <a:r>
              <a:rPr lang="en-US" dirty="0" err="1"/>
              <a:t>ImageJ’s</a:t>
            </a:r>
            <a:r>
              <a:rPr lang="en-US" dirty="0"/>
              <a:t> success [</a:t>
            </a:r>
            <a:r>
              <a:rPr lang="en-US" dirty="0">
                <a:hlinkClick r:id="rId4"/>
              </a:rPr>
              <a:t>102</a:t>
            </a:r>
            <a:r>
              <a:rPr lang="en-US" dirty="0"/>
              <a:t>]. Running </a:t>
            </a:r>
            <a:r>
              <a:rPr lang="en-US" dirty="0" err="1"/>
              <a:t>Help▷</a:t>
            </a:r>
            <a:r>
              <a:rPr lang="en-US" dirty="0" err="1">
                <a:hlinkClick r:id="rId5"/>
              </a:rPr>
              <a:t>Update</a:t>
            </a:r>
            <a:r>
              <a:rPr lang="en-US" dirty="0">
                <a:hlinkClick r:id="rId5"/>
              </a:rPr>
              <a:t> </a:t>
            </a:r>
            <a:r>
              <a:rPr lang="en-US" dirty="0" err="1">
                <a:hlinkClick r:id="rId5"/>
              </a:rPr>
              <a:t>ImageJ</a:t>
            </a:r>
            <a:r>
              <a:rPr lang="en-US" dirty="0">
                <a:hlinkClick r:id="rId5"/>
              </a:rPr>
              <a:t>…↓</a:t>
            </a:r>
            <a:r>
              <a:rPr lang="en-US" dirty="0"/>
              <a:t>, however, will not update any of the plugins you may have installed [B] . </a:t>
            </a:r>
          </a:p>
          <a:p>
            <a:r>
              <a:rPr lang="en-US" dirty="0" err="1"/>
              <a:t>ImageJ</a:t>
            </a:r>
            <a:r>
              <a:rPr lang="en-US" dirty="0"/>
              <a:t> add-ons (</a:t>
            </a:r>
            <a:r>
              <a:rPr lang="en-US" dirty="0">
                <a:hlinkClick r:id="rId3"/>
              </a:rPr>
              <a:t>Plugins↓</a:t>
            </a:r>
            <a:r>
              <a:rPr lang="en-US" dirty="0"/>
              <a:t>, </a:t>
            </a:r>
            <a:r>
              <a:rPr lang="en-US" dirty="0">
                <a:hlinkClick r:id="rId6"/>
              </a:rPr>
              <a:t>Scripts↓</a:t>
            </a:r>
            <a:r>
              <a:rPr lang="en-US" dirty="0"/>
              <a:t> and </a:t>
            </a:r>
            <a:r>
              <a:rPr lang="en-US" dirty="0">
                <a:hlinkClick r:id="rId7"/>
              </a:rPr>
              <a:t>Macros↓</a:t>
            </a:r>
            <a:r>
              <a:rPr lang="en-US" dirty="0"/>
              <a:t>) are available from several sources (</a:t>
            </a:r>
            <a:r>
              <a:rPr lang="en-US" dirty="0" err="1">
                <a:hlinkClick r:id="rId8"/>
              </a:rPr>
              <a:t>ImageJ's</a:t>
            </a:r>
            <a:r>
              <a:rPr lang="en-US" dirty="0">
                <a:hlinkClick r:id="rId8"/>
              </a:rPr>
              <a:t> plugins page</a:t>
            </a:r>
            <a:r>
              <a:rPr lang="en-US" dirty="0"/>
              <a:t> [</a:t>
            </a:r>
            <a:r>
              <a:rPr lang="en-US" dirty="0" err="1"/>
              <a:t>Help▷</a:t>
            </a:r>
            <a:r>
              <a:rPr lang="en-US" dirty="0" err="1">
                <a:hlinkClick r:id="rId5"/>
              </a:rPr>
              <a:t>Plugins</a:t>
            </a:r>
            <a:r>
              <a:rPr lang="en-US" dirty="0">
                <a:hlinkClick r:id="rId5"/>
              </a:rPr>
              <a:t>…↓</a:t>
            </a:r>
            <a:r>
              <a:rPr lang="en-US" dirty="0"/>
              <a:t>], </a:t>
            </a:r>
            <a:r>
              <a:rPr lang="en-US" dirty="0" err="1">
                <a:hlinkClick r:id="rId9"/>
              </a:rPr>
              <a:t>ImageJ</a:t>
            </a:r>
            <a:r>
              <a:rPr lang="en-US" dirty="0">
                <a:hlinkClick r:id="rId9"/>
              </a:rPr>
              <a:t> Information and Documentation Portal</a:t>
            </a:r>
            <a:r>
              <a:rPr lang="en-US" dirty="0"/>
              <a:t> and </a:t>
            </a:r>
            <a:r>
              <a:rPr lang="en-US" dirty="0">
                <a:hlinkClick r:id="rId10"/>
              </a:rPr>
              <a:t>Fiji's webpage</a:t>
            </a:r>
            <a:r>
              <a:rPr lang="en-US" dirty="0"/>
              <a:t>, among others) making manual updates of a daunting task. This reason alone, makes it extremely convenient the use of </a:t>
            </a:r>
            <a:r>
              <a:rPr lang="en-US" dirty="0" err="1">
                <a:hlinkClick r:id="rId11"/>
              </a:rPr>
              <a:t>ImageJDistributions</a:t>
            </a:r>
            <a:r>
              <a:rPr lang="en-US" dirty="0">
                <a:hlinkClick r:id="rId11"/>
              </a:rPr>
              <a:t>↑</a:t>
            </a:r>
            <a:r>
              <a:rPr lang="en-US" dirty="0"/>
              <a:t> bundled with a pre-organized collection of add-ons. </a:t>
            </a:r>
          </a:p>
          <a:p>
            <a:r>
              <a:rPr lang="en-US" dirty="0"/>
              <a:t>Below is a list of the most relevant projects that address the seeming difficult task of organizing and maintaining </a:t>
            </a:r>
            <a:r>
              <a:rPr lang="en-US" dirty="0" err="1"/>
              <a:t>ImageJ</a:t>
            </a:r>
            <a:r>
              <a:rPr lang="en-US" dirty="0"/>
              <a:t> beyond its basics. If you are a life scientist and have doubts about which distribution to choose you should opt for </a:t>
            </a:r>
            <a:r>
              <a:rPr lang="en-US" dirty="0">
                <a:hlinkClick r:id="rId11"/>
              </a:rPr>
              <a:t>Fiji↓</a:t>
            </a:r>
            <a:r>
              <a:rPr lang="en-US" dirty="0"/>
              <a:t>. It is heavily maintained, offers an automatic updater, improved scripting capabilities and ships with powerful plugins. More specialized adaptations of </a:t>
            </a:r>
            <a:r>
              <a:rPr lang="en-US" dirty="0" err="1"/>
              <a:t>ImageJ</a:t>
            </a:r>
            <a:r>
              <a:rPr lang="en-US" dirty="0"/>
              <a:t> are discussed in </a:t>
            </a:r>
            <a:r>
              <a:rPr lang="en-US" dirty="0">
                <a:hlinkClick r:id="rId11"/>
              </a:rPr>
              <a:t>Software Packages Built on Top of </a:t>
            </a:r>
            <a:r>
              <a:rPr lang="en-US" dirty="0" err="1">
                <a:hlinkClick r:id="rId11"/>
              </a:rPr>
              <a:t>ImageJ</a:t>
            </a:r>
            <a:r>
              <a:rPr lang="en-US" dirty="0">
                <a:hlinkClick r:id="rId11"/>
              </a:rPr>
              <a:t>↓</a:t>
            </a:r>
            <a:endParaRPr lang="en-US" dirty="0"/>
          </a:p>
          <a:p>
            <a:endParaRPr lang="en-US" dirty="0"/>
          </a:p>
        </p:txBody>
      </p:sp>
      <p:sp>
        <p:nvSpPr>
          <p:cNvPr id="4" name="Espace réservé du numéro de diapositive 3"/>
          <p:cNvSpPr>
            <a:spLocks noGrp="1"/>
          </p:cNvSpPr>
          <p:nvPr>
            <p:ph type="sldNum" sz="quarter" idx="10"/>
          </p:nvPr>
        </p:nvSpPr>
        <p:spPr/>
        <p:txBody>
          <a:bodyPr/>
          <a:lstStyle/>
          <a:p>
            <a:fld id="{95E1B0AB-529D-4B9E-94A2-25B9E9F59FC7}" type="slidenum">
              <a:rPr lang="fr-FR" smtClean="0"/>
              <a:pPr/>
              <a:t>19</a:t>
            </a:fld>
            <a:endParaRPr lang="fr-FR"/>
          </a:p>
        </p:txBody>
      </p:sp>
    </p:spTree>
    <p:extLst>
      <p:ext uri="{BB962C8B-B14F-4D97-AF65-F5344CB8AC3E}">
        <p14:creationId xmlns:p14="http://schemas.microsoft.com/office/powerpoint/2010/main" val="368768858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95E1B0AB-529D-4B9E-94A2-25B9E9F59FC7}" type="slidenum">
              <a:rPr lang="fr-FR" smtClean="0"/>
              <a:pPr/>
              <a:t>20</a:t>
            </a:fld>
            <a:endParaRPr lang="fr-FR"/>
          </a:p>
        </p:txBody>
      </p:sp>
    </p:spTree>
    <p:extLst>
      <p:ext uri="{BB962C8B-B14F-4D97-AF65-F5344CB8AC3E}">
        <p14:creationId xmlns:p14="http://schemas.microsoft.com/office/powerpoint/2010/main" val="13460769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6626" name="Rectangle 7"/>
          <p:cNvSpPr>
            <a:spLocks noGrp="1" noChangeArrowheads="1"/>
          </p:cNvSpPr>
          <p:nvPr>
            <p:ph type="sldNum" sz="quarter"/>
          </p:nvPr>
        </p:nvSpPr>
        <p:spPr>
          <a:noFill/>
        </p:spPr>
        <p:txBody>
          <a:bodyPr/>
          <a:lstStyle/>
          <a:p>
            <a:fld id="{FD106CF6-1A4E-49E3-ADA4-C899507A51F7}" type="slidenum">
              <a:rPr lang="fr-FR" smtClean="0">
                <a:ea typeface="SimSun" charset="-122"/>
              </a:rPr>
              <a:pPr/>
              <a:t>2</a:t>
            </a:fld>
            <a:endParaRPr lang="fr-FR">
              <a:ea typeface="SimSun" charset="-122"/>
            </a:endParaRPr>
          </a:p>
        </p:txBody>
      </p:sp>
      <p:sp>
        <p:nvSpPr>
          <p:cNvPr id="26627" name="Rectangle 1"/>
          <p:cNvSpPr>
            <a:spLocks noGrp="1" noRot="1" noChangeAspect="1" noChangeArrowheads="1" noTextEdit="1"/>
          </p:cNvSpPr>
          <p:nvPr>
            <p:ph type="sldImg"/>
          </p:nvPr>
        </p:nvSpPr>
        <p:spPr>
          <a:xfrm>
            <a:off x="922338" y="758825"/>
            <a:ext cx="4953000" cy="3714750"/>
          </a:xfrm>
          <a:solidFill>
            <a:srgbClr val="FFFFFF"/>
          </a:solidFill>
          <a:ln>
            <a:solidFill>
              <a:srgbClr val="000000"/>
            </a:solidFill>
            <a:miter lim="800000"/>
          </a:ln>
        </p:spPr>
      </p:sp>
      <p:sp>
        <p:nvSpPr>
          <p:cNvPr id="26628" name="Rectangle 2"/>
          <p:cNvSpPr>
            <a:spLocks noGrp="1" noChangeArrowheads="1"/>
          </p:cNvSpPr>
          <p:nvPr>
            <p:ph type="body" idx="1"/>
          </p:nvPr>
        </p:nvSpPr>
        <p:spPr>
          <a:xfrm>
            <a:off x="679482" y="4714969"/>
            <a:ext cx="5437284" cy="4465881"/>
          </a:xfrm>
          <a:noFill/>
          <a:ln/>
        </p:spPr>
        <p:txBody>
          <a:bodyPr wrap="none" anchor="ctr"/>
          <a:lstStyle/>
          <a:p>
            <a:r>
              <a:rPr lang="fr-FR" dirty="0"/>
              <a:t>Diapo à améliorer !! C’est nul !!!!</a:t>
            </a:r>
          </a:p>
        </p:txBody>
      </p:sp>
    </p:spTree>
    <p:extLst>
      <p:ext uri="{BB962C8B-B14F-4D97-AF65-F5344CB8AC3E}">
        <p14:creationId xmlns:p14="http://schemas.microsoft.com/office/powerpoint/2010/main" val="302319777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fontScale="77500" lnSpcReduction="20000"/>
          </a:bodyPr>
          <a:lstStyle/>
          <a:p>
            <a:r>
              <a:rPr lang="en-US" b="1" dirty="0"/>
              <a:t>Stacks </a:t>
            </a:r>
          </a:p>
          <a:p>
            <a:r>
              <a:rPr lang="en-US" dirty="0" err="1"/>
              <a:t>ImageJ</a:t>
            </a:r>
            <a:r>
              <a:rPr lang="en-US" dirty="0"/>
              <a:t> can display multiple spatially or temporally related images in a single window. These image sets are called stacks. The images that make up a stack are called slices. In stacks, a pixel (which represents 2D image data in a bitmap image) becomes a voxel</a:t>
            </a:r>
            <a:r>
              <a:rPr lang="en-US" dirty="0">
                <a:hlinkClick r:id="rId3"/>
              </a:rPr>
              <a:t>[?]</a:t>
            </a:r>
            <a:r>
              <a:rPr lang="en-US" dirty="0"/>
              <a:t> (volumetric pixel), i.e., an intensity value on a regular grid in a three dimensional space. </a:t>
            </a:r>
          </a:p>
          <a:p>
            <a:r>
              <a:rPr lang="en-US" dirty="0"/>
              <a:t>All the slices in a stack must be the same size and bit depth. A scrollbar provides the ability to move through the slices and the slider is preceded by a play/pause icon that can be used to start/stop stack animation. Right-clicking on this icon runs the </a:t>
            </a:r>
            <a:r>
              <a:rPr lang="en-US" dirty="0">
                <a:hlinkClick r:id="rId4"/>
              </a:rPr>
              <a:t>Animation Options… [Alt /]↓</a:t>
            </a:r>
            <a:r>
              <a:rPr lang="en-US" dirty="0"/>
              <a:t> dialog box. </a:t>
            </a:r>
          </a:p>
          <a:p>
            <a:r>
              <a:rPr lang="en-US" dirty="0"/>
              <a:t>Most </a:t>
            </a:r>
            <a:r>
              <a:rPr lang="en-US" dirty="0" err="1"/>
              <a:t>ImageJ</a:t>
            </a:r>
            <a:r>
              <a:rPr lang="en-US" dirty="0"/>
              <a:t> filters will, as an option, process all the slices in a stack. </a:t>
            </a:r>
            <a:r>
              <a:rPr lang="en-US" dirty="0" err="1"/>
              <a:t>ImageJ</a:t>
            </a:r>
            <a:r>
              <a:rPr lang="en-US" dirty="0"/>
              <a:t> opens multi-image TIFF files as a stack, and saves stacks as multi-image TIFFs. The </a:t>
            </a:r>
            <a:r>
              <a:rPr lang="en-US" dirty="0" err="1"/>
              <a:t>File▷Import▷</a:t>
            </a:r>
            <a:r>
              <a:rPr lang="en-US" dirty="0" err="1">
                <a:hlinkClick r:id="rId5"/>
              </a:rPr>
              <a:t>Raw</a:t>
            </a:r>
            <a:r>
              <a:rPr lang="en-US" dirty="0">
                <a:hlinkClick r:id="rId5"/>
              </a:rPr>
              <a:t>…↓</a:t>
            </a:r>
            <a:r>
              <a:rPr lang="en-US" dirty="0"/>
              <a:t> command opens other multi-image, uncompressed files. A folder of images can be opened as a stack either by dragging and dropping the folder onto the ‘</a:t>
            </a:r>
            <a:r>
              <a:rPr lang="en-US" dirty="0" err="1"/>
              <a:t>ImageJ</a:t>
            </a:r>
            <a:r>
              <a:rPr lang="en-US" dirty="0"/>
              <a:t>’ window or </a:t>
            </a:r>
            <a:r>
              <a:rPr lang="en-US" dirty="0" err="1"/>
              <a:t>or</a:t>
            </a:r>
            <a:r>
              <a:rPr lang="en-US" dirty="0"/>
              <a:t> by choosing </a:t>
            </a:r>
            <a:r>
              <a:rPr lang="en-US" dirty="0" err="1"/>
              <a:t>File▷Import▷</a:t>
            </a:r>
            <a:r>
              <a:rPr lang="en-US" dirty="0" err="1">
                <a:hlinkClick r:id="rId5"/>
              </a:rPr>
              <a:t>Image</a:t>
            </a:r>
            <a:r>
              <a:rPr lang="en-US" dirty="0">
                <a:hlinkClick r:id="rId5"/>
              </a:rPr>
              <a:t> Sequence…↓</a:t>
            </a:r>
            <a:r>
              <a:rPr lang="en-US" dirty="0"/>
              <a:t> To create a new stack, simply choose </a:t>
            </a:r>
            <a:r>
              <a:rPr lang="en-US" dirty="0" err="1"/>
              <a:t>File▷New▷</a:t>
            </a:r>
            <a:r>
              <a:rPr lang="en-US" dirty="0" err="1">
                <a:hlinkClick r:id="rId5"/>
              </a:rPr>
              <a:t>Image</a:t>
            </a:r>
            <a:r>
              <a:rPr lang="en-US" dirty="0">
                <a:hlinkClick r:id="rId5"/>
              </a:rPr>
              <a:t>… [n]↓</a:t>
            </a:r>
            <a:r>
              <a:rPr lang="en-US" dirty="0"/>
              <a:t> and set the </a:t>
            </a:r>
            <a:r>
              <a:rPr lang="en-US" i="1" dirty="0"/>
              <a:t>Slices</a:t>
            </a:r>
            <a:r>
              <a:rPr lang="en-US" dirty="0"/>
              <a:t> field to a value greater than one. The </a:t>
            </a:r>
            <a:r>
              <a:rPr lang="en-US" dirty="0" err="1"/>
              <a:t>Image▷</a:t>
            </a:r>
            <a:r>
              <a:rPr lang="en-US" dirty="0" err="1">
                <a:hlinkClick r:id="rId4"/>
              </a:rPr>
              <a:t>Stacks</a:t>
            </a:r>
            <a:r>
              <a:rPr lang="en-US" dirty="0">
                <a:hlinkClick r:id="rId4"/>
              </a:rPr>
              <a:t>▷↓</a:t>
            </a:r>
            <a:r>
              <a:rPr lang="en-US" dirty="0"/>
              <a:t> submenu contains commands for common stack operations. </a:t>
            </a:r>
          </a:p>
          <a:p>
            <a:endParaRPr lang="en-US" dirty="0"/>
          </a:p>
          <a:p>
            <a:endParaRPr lang="en-US" dirty="0"/>
          </a:p>
          <a:p>
            <a:r>
              <a:rPr lang="en-US" dirty="0"/>
              <a:t>Virtual stacks are disk resident (as opposed to RAM</a:t>
            </a:r>
            <a:r>
              <a:rPr lang="en-US" dirty="0">
                <a:hlinkClick r:id="rId3"/>
              </a:rPr>
              <a:t>[?]</a:t>
            </a:r>
            <a:r>
              <a:rPr lang="en-US" dirty="0"/>
              <a:t> resident) and are the only way to load image sequences that do not fit in RAM. There are several things to keep in mind when working with virtual stacks: </a:t>
            </a:r>
          </a:p>
          <a:p>
            <a:r>
              <a:rPr lang="en-US" dirty="0"/>
              <a:t>Virtual stacks are read-only, so changes made to the pixel data are not saved when you switch to a different slice. You can work around this by using macros (e.g., </a:t>
            </a:r>
            <a:r>
              <a:rPr lang="en-US" dirty="0">
                <a:hlinkClick r:id="rId6"/>
              </a:rPr>
              <a:t>Process Virtual Stack</a:t>
            </a:r>
            <a:r>
              <a:rPr lang="en-US" dirty="0"/>
              <a:t>) or the </a:t>
            </a:r>
            <a:r>
              <a:rPr lang="en-US" dirty="0" err="1"/>
              <a:t>Process▷Batch▷</a:t>
            </a:r>
            <a:r>
              <a:rPr lang="en-US" dirty="0" err="1">
                <a:hlinkClick r:id="rId7"/>
              </a:rPr>
              <a:t>Virtual</a:t>
            </a:r>
            <a:r>
              <a:rPr lang="en-US" dirty="0">
                <a:hlinkClick r:id="rId7"/>
              </a:rPr>
              <a:t> Stack…↓</a:t>
            </a:r>
            <a:r>
              <a:rPr lang="en-US" dirty="0"/>
              <a:t> command </a:t>
            </a:r>
          </a:p>
          <a:p>
            <a:r>
              <a:rPr lang="en-US" dirty="0"/>
              <a:t>You can easily run out of memory using commands like </a:t>
            </a:r>
            <a:r>
              <a:rPr lang="en-US" dirty="0" err="1"/>
              <a:t>Image▷</a:t>
            </a:r>
            <a:r>
              <a:rPr lang="en-US" dirty="0" err="1">
                <a:hlinkClick r:id="rId4"/>
              </a:rPr>
              <a:t>Crop</a:t>
            </a:r>
            <a:r>
              <a:rPr lang="en-US" dirty="0">
                <a:hlinkClick r:id="rId4"/>
              </a:rPr>
              <a:t> [X]↓</a:t>
            </a:r>
            <a:r>
              <a:rPr lang="en-US" dirty="0"/>
              <a:t> because any stack generated from commands that do not generate virtual stacks will be RAM resident. </a:t>
            </a:r>
          </a:p>
          <a:p>
            <a:r>
              <a:rPr lang="en-US" dirty="0"/>
              <a:t>TIFF virtual stacks can usually be accessed faster than JPEG virtual stacks. A JPEG sequence can be converted to TIFF by opening the JPEG images as a virtual stack and using </a:t>
            </a:r>
            <a:r>
              <a:rPr lang="en-US" dirty="0" err="1"/>
              <a:t>File▷Save</a:t>
            </a:r>
            <a:r>
              <a:rPr lang="en-US" dirty="0"/>
              <a:t> </a:t>
            </a:r>
            <a:r>
              <a:rPr lang="en-US" dirty="0" err="1"/>
              <a:t>As▷</a:t>
            </a:r>
            <a:r>
              <a:rPr lang="en-US" dirty="0" err="1">
                <a:hlinkClick r:id="rId5"/>
              </a:rPr>
              <a:t>Image</a:t>
            </a:r>
            <a:r>
              <a:rPr lang="en-US" dirty="0">
                <a:hlinkClick r:id="rId5"/>
              </a:rPr>
              <a:t> Sequence…↓</a:t>
            </a:r>
            <a:r>
              <a:rPr lang="en-US" dirty="0"/>
              <a:t> to save in TIFF format </a:t>
            </a:r>
          </a:p>
          <a:p>
            <a:r>
              <a:rPr lang="en-US" dirty="0" err="1"/>
              <a:t>ImageJ</a:t>
            </a:r>
            <a:r>
              <a:rPr lang="en-US" dirty="0"/>
              <a:t> appends a ‘(V)’ to the window title of virtual stacks and </a:t>
            </a:r>
            <a:r>
              <a:rPr lang="en-US" dirty="0" err="1"/>
              <a:t>hyperstacks</a:t>
            </a:r>
            <a:r>
              <a:rPr lang="en-US" dirty="0"/>
              <a:t> (</a:t>
            </a:r>
            <a:r>
              <a:rPr lang="en-US" i="1" dirty="0"/>
              <a:t>see</a:t>
            </a:r>
            <a:r>
              <a:rPr lang="en-US" dirty="0"/>
              <a:t> </a:t>
            </a:r>
            <a:r>
              <a:rPr lang="en-US" dirty="0" err="1">
                <a:hlinkClick r:id="rId8"/>
              </a:rPr>
              <a:t>Hyperstacks</a:t>
            </a:r>
            <a:r>
              <a:rPr lang="en-US" dirty="0">
                <a:hlinkClick r:id="rId8"/>
              </a:rPr>
              <a:t>↓</a:t>
            </a:r>
            <a:r>
              <a:rPr lang="en-US" dirty="0"/>
              <a:t>). Several built-in </a:t>
            </a:r>
            <a:r>
              <a:rPr lang="en-US" dirty="0" err="1"/>
              <a:t>ImageJ</a:t>
            </a:r>
            <a:r>
              <a:rPr lang="en-US" dirty="0"/>
              <a:t> commands in the </a:t>
            </a:r>
            <a:r>
              <a:rPr lang="en-US" dirty="0" err="1"/>
              <a:t>File▷</a:t>
            </a:r>
            <a:r>
              <a:rPr lang="en-US" dirty="0" err="1">
                <a:hlinkClick r:id="rId5"/>
              </a:rPr>
              <a:t>Import</a:t>
            </a:r>
            <a:r>
              <a:rPr lang="en-US" dirty="0">
                <a:hlinkClick r:id="rId5"/>
              </a:rPr>
              <a:t>▷↓</a:t>
            </a:r>
            <a:r>
              <a:rPr lang="en-US" dirty="0"/>
              <a:t> submenu have the ability to open virtual stacks, namely: </a:t>
            </a:r>
            <a:r>
              <a:rPr lang="en-US" dirty="0">
                <a:hlinkClick r:id="rId5"/>
              </a:rPr>
              <a:t>TIFF Virtual Stack…↓</a:t>
            </a:r>
            <a:r>
              <a:rPr lang="en-US" dirty="0"/>
              <a:t>, </a:t>
            </a:r>
            <a:r>
              <a:rPr lang="en-US" dirty="0">
                <a:hlinkClick r:id="rId5"/>
              </a:rPr>
              <a:t>Image Sequence…↓</a:t>
            </a:r>
            <a:r>
              <a:rPr lang="en-US" dirty="0"/>
              <a:t>, </a:t>
            </a:r>
            <a:r>
              <a:rPr lang="en-US" dirty="0">
                <a:hlinkClick r:id="rId5"/>
              </a:rPr>
              <a:t>Raw…↓</a:t>
            </a:r>
            <a:r>
              <a:rPr lang="en-US" dirty="0"/>
              <a:t>, </a:t>
            </a:r>
            <a:r>
              <a:rPr lang="en-US" dirty="0">
                <a:hlinkClick r:id="rId5"/>
              </a:rPr>
              <a:t>Stack From List…↓</a:t>
            </a:r>
            <a:r>
              <a:rPr lang="en-US" dirty="0"/>
              <a:t>, </a:t>
            </a:r>
            <a:r>
              <a:rPr lang="en-US" dirty="0">
                <a:hlinkClick r:id="rId5"/>
              </a:rPr>
              <a:t>AVI…↓</a:t>
            </a:r>
            <a:r>
              <a:rPr lang="en-US" dirty="0"/>
              <a:t> (cf. </a:t>
            </a:r>
            <a:r>
              <a:rPr lang="en-US" dirty="0">
                <a:hlinkClick r:id="rId9"/>
              </a:rPr>
              <a:t>Virtual Stack Opener</a:t>
            </a:r>
            <a:r>
              <a:rPr lang="en-US" dirty="0"/>
              <a:t>). In addition, TIFF stacks can be open as virtual stacks by drag and drop (cf. </a:t>
            </a:r>
            <a:r>
              <a:rPr lang="en-US" dirty="0">
                <a:hlinkClick r:id="rId8"/>
              </a:rPr>
              <a:t>4: Opening Virtual Stacks by Drag &amp; Drop↓</a:t>
            </a:r>
            <a:r>
              <a:rPr lang="en-US" dirty="0"/>
              <a:t>). </a:t>
            </a:r>
          </a:p>
          <a:p>
            <a:r>
              <a:rPr lang="en-US" dirty="0">
                <a:hlinkClick r:id="rId10"/>
              </a:rPr>
              <a:t>LOCI Bio-Formats</a:t>
            </a:r>
            <a:r>
              <a:rPr lang="en-US" dirty="0"/>
              <a:t> and </a:t>
            </a:r>
            <a:r>
              <a:rPr lang="en-US" dirty="0" err="1">
                <a:hlinkClick r:id="rId11"/>
              </a:rPr>
              <a:t>RegisterVirtualStackSlices</a:t>
            </a:r>
            <a:r>
              <a:rPr lang="en-US" dirty="0"/>
              <a:t> plugins, </a:t>
            </a:r>
            <a:r>
              <a:rPr lang="en-US" dirty="0">
                <a:hlinkClick r:id="rId6"/>
              </a:rPr>
              <a:t>Process Virtual Stack</a:t>
            </a:r>
            <a:r>
              <a:rPr lang="en-US" dirty="0"/>
              <a:t> and </a:t>
            </a:r>
            <a:r>
              <a:rPr lang="en-US" dirty="0" err="1">
                <a:hlinkClick r:id="rId12"/>
              </a:rPr>
              <a:t>VirtualStackFromList</a:t>
            </a:r>
            <a:r>
              <a:rPr lang="en-US" dirty="0"/>
              <a:t> macros </a:t>
            </a:r>
          </a:p>
          <a:p>
            <a:r>
              <a:rPr lang="en-US" dirty="0"/>
              <a:t>4 Opening Virtual Stacks by Drag &amp; Drop </a:t>
            </a:r>
          </a:p>
          <a:p>
            <a:r>
              <a:rPr lang="en-US" dirty="0"/>
              <a:t>TIFF stacks with a .</a:t>
            </a:r>
            <a:r>
              <a:rPr lang="en-US" dirty="0" err="1"/>
              <a:t>tif</a:t>
            </a:r>
            <a:r>
              <a:rPr lang="en-US" dirty="0"/>
              <a:t> extension open as virtual stacks when dragged and dropped on the    toolbar icon. </a:t>
            </a:r>
          </a:p>
          <a:p>
            <a:endParaRPr lang="en-US" dirty="0"/>
          </a:p>
        </p:txBody>
      </p:sp>
      <p:sp>
        <p:nvSpPr>
          <p:cNvPr id="4" name="Espace réservé du numéro de diapositive 3"/>
          <p:cNvSpPr>
            <a:spLocks noGrp="1"/>
          </p:cNvSpPr>
          <p:nvPr>
            <p:ph type="sldNum" sz="quarter" idx="10"/>
          </p:nvPr>
        </p:nvSpPr>
        <p:spPr/>
        <p:txBody>
          <a:bodyPr/>
          <a:lstStyle/>
          <a:p>
            <a:fld id="{95E1B0AB-529D-4B9E-94A2-25B9E9F59FC7}" type="slidenum">
              <a:rPr lang="fr-FR" smtClean="0"/>
              <a:pPr/>
              <a:t>21</a:t>
            </a:fld>
            <a:endParaRPr lang="fr-FR"/>
          </a:p>
        </p:txBody>
      </p:sp>
    </p:spTree>
    <p:extLst>
      <p:ext uri="{BB962C8B-B14F-4D97-AF65-F5344CB8AC3E}">
        <p14:creationId xmlns:p14="http://schemas.microsoft.com/office/powerpoint/2010/main" val="333094097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95E1B0AB-529D-4B9E-94A2-25B9E9F59FC7}" type="slidenum">
              <a:rPr lang="fr-FR" smtClean="0"/>
              <a:pPr/>
              <a:t>22</a:t>
            </a:fld>
            <a:endParaRPr lang="fr-FR"/>
          </a:p>
        </p:txBody>
      </p:sp>
    </p:spTree>
    <p:extLst>
      <p:ext uri="{BB962C8B-B14F-4D97-AF65-F5344CB8AC3E}">
        <p14:creationId xmlns:p14="http://schemas.microsoft.com/office/powerpoint/2010/main" val="229271630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err="1" smtClean="0"/>
              <a:t>Exercice</a:t>
            </a:r>
            <a:r>
              <a:rPr lang="en-US" dirty="0" smtClean="0"/>
              <a:t>: </a:t>
            </a:r>
            <a:r>
              <a:rPr lang="en-US" dirty="0" err="1" smtClean="0"/>
              <a:t>aller</a:t>
            </a:r>
            <a:r>
              <a:rPr lang="en-US" dirty="0" smtClean="0"/>
              <a:t> </a:t>
            </a:r>
            <a:r>
              <a:rPr lang="en-US" dirty="0" err="1" smtClean="0"/>
              <a:t>chercher</a:t>
            </a:r>
            <a:r>
              <a:rPr lang="en-US" dirty="0" smtClean="0"/>
              <a:t> des </a:t>
            </a:r>
            <a:r>
              <a:rPr lang="en-US" dirty="0" err="1" smtClean="0"/>
              <a:t>infos</a:t>
            </a:r>
            <a:r>
              <a:rPr lang="en-US" dirty="0" smtClean="0"/>
              <a:t> </a:t>
            </a:r>
            <a:r>
              <a:rPr lang="en-US" dirty="0" err="1" smtClean="0"/>
              <a:t>dans</a:t>
            </a:r>
            <a:r>
              <a:rPr lang="en-US" dirty="0" smtClean="0"/>
              <a:t> les metadata</a:t>
            </a:r>
            <a:r>
              <a:rPr lang="en-US" baseline="0" dirty="0" smtClean="0"/>
              <a:t> ex: </a:t>
            </a:r>
            <a:r>
              <a:rPr lang="en-US" baseline="0" dirty="0" err="1" smtClean="0"/>
              <a:t>tps</a:t>
            </a:r>
            <a:r>
              <a:rPr lang="en-US" baseline="0" dirty="0" smtClean="0"/>
              <a:t> expo, puissance laser</a:t>
            </a:r>
            <a:endParaRPr lang="en-US" dirty="0"/>
          </a:p>
        </p:txBody>
      </p:sp>
      <p:sp>
        <p:nvSpPr>
          <p:cNvPr id="4" name="Espace réservé du numéro de diapositive 3"/>
          <p:cNvSpPr>
            <a:spLocks noGrp="1"/>
          </p:cNvSpPr>
          <p:nvPr>
            <p:ph type="sldNum" sz="quarter" idx="10"/>
          </p:nvPr>
        </p:nvSpPr>
        <p:spPr/>
        <p:txBody>
          <a:bodyPr/>
          <a:lstStyle/>
          <a:p>
            <a:fld id="{95E1B0AB-529D-4B9E-94A2-25B9E9F59FC7}" type="slidenum">
              <a:rPr lang="fr-FR" smtClean="0"/>
              <a:pPr/>
              <a:t>23</a:t>
            </a:fld>
            <a:endParaRPr lang="fr-FR"/>
          </a:p>
        </p:txBody>
      </p:sp>
    </p:spTree>
    <p:extLst>
      <p:ext uri="{BB962C8B-B14F-4D97-AF65-F5344CB8AC3E}">
        <p14:creationId xmlns:p14="http://schemas.microsoft.com/office/powerpoint/2010/main" val="167015435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95E1B0AB-529D-4B9E-94A2-25B9E9F59FC7}" type="slidenum">
              <a:rPr lang="fr-FR" smtClean="0"/>
              <a:pPr/>
              <a:t>24</a:t>
            </a:fld>
            <a:endParaRPr lang="fr-FR"/>
          </a:p>
        </p:txBody>
      </p:sp>
    </p:spTree>
    <p:extLst>
      <p:ext uri="{BB962C8B-B14F-4D97-AF65-F5344CB8AC3E}">
        <p14:creationId xmlns:p14="http://schemas.microsoft.com/office/powerpoint/2010/main" val="88393506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95E1B0AB-529D-4B9E-94A2-25B9E9F59FC7}" type="slidenum">
              <a:rPr lang="fr-FR" smtClean="0"/>
              <a:pPr/>
              <a:t>25</a:t>
            </a:fld>
            <a:endParaRPr lang="fr-FR"/>
          </a:p>
        </p:txBody>
      </p:sp>
    </p:spTree>
    <p:extLst>
      <p:ext uri="{BB962C8B-B14F-4D97-AF65-F5344CB8AC3E}">
        <p14:creationId xmlns:p14="http://schemas.microsoft.com/office/powerpoint/2010/main" val="199423806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95E1B0AB-529D-4B9E-94A2-25B9E9F59FC7}" type="slidenum">
              <a:rPr lang="fr-FR" smtClean="0"/>
              <a:pPr/>
              <a:t>26</a:t>
            </a:fld>
            <a:endParaRPr lang="fr-FR"/>
          </a:p>
        </p:txBody>
      </p:sp>
    </p:spTree>
    <p:extLst>
      <p:ext uri="{BB962C8B-B14F-4D97-AF65-F5344CB8AC3E}">
        <p14:creationId xmlns:p14="http://schemas.microsoft.com/office/powerpoint/2010/main" val="160849657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95E1B0AB-529D-4B9E-94A2-25B9E9F59FC7}" type="slidenum">
              <a:rPr lang="fr-FR" smtClean="0"/>
              <a:pPr/>
              <a:t>27</a:t>
            </a:fld>
            <a:endParaRPr lang="fr-FR"/>
          </a:p>
        </p:txBody>
      </p:sp>
    </p:spTree>
    <p:extLst>
      <p:ext uri="{BB962C8B-B14F-4D97-AF65-F5344CB8AC3E}">
        <p14:creationId xmlns:p14="http://schemas.microsoft.com/office/powerpoint/2010/main" val="146380611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95E1B0AB-529D-4B9E-94A2-25B9E9F59FC7}" type="slidenum">
              <a:rPr lang="fr-FR" smtClean="0"/>
              <a:pPr/>
              <a:t>28</a:t>
            </a:fld>
            <a:endParaRPr lang="fr-FR"/>
          </a:p>
        </p:txBody>
      </p:sp>
    </p:spTree>
    <p:extLst>
      <p:ext uri="{BB962C8B-B14F-4D97-AF65-F5344CB8AC3E}">
        <p14:creationId xmlns:p14="http://schemas.microsoft.com/office/powerpoint/2010/main" val="146380611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8674" name="Rectangle 10"/>
          <p:cNvSpPr>
            <a:spLocks noGrp="1" noChangeArrowheads="1"/>
          </p:cNvSpPr>
          <p:nvPr>
            <p:ph type="sldNum" sz="quarter"/>
          </p:nvPr>
        </p:nvSpPr>
        <p:spPr>
          <a:noFill/>
        </p:spPr>
        <p:txBody>
          <a:bodyPr/>
          <a:lstStyle/>
          <a:p>
            <a:fld id="{97492366-DB7F-4283-B249-1B1E5C8BFDF7}" type="slidenum">
              <a:rPr lang="fr-FR" smtClean="0">
                <a:ea typeface="SimSun" charset="-122"/>
              </a:rPr>
              <a:pPr/>
              <a:t>29</a:t>
            </a:fld>
            <a:endParaRPr lang="fr-FR">
              <a:ea typeface="SimSun" charset="-122"/>
            </a:endParaRPr>
          </a:p>
        </p:txBody>
      </p:sp>
      <p:sp>
        <p:nvSpPr>
          <p:cNvPr id="28675" name="Text Box 1"/>
          <p:cNvSpPr txBox="1">
            <a:spLocks noChangeArrowheads="1"/>
          </p:cNvSpPr>
          <p:nvPr/>
        </p:nvSpPr>
        <p:spPr bwMode="auto">
          <a:xfrm>
            <a:off x="994958" y="754635"/>
            <a:ext cx="4802054" cy="3717146"/>
          </a:xfrm>
          <a:prstGeom prst="rect">
            <a:avLst/>
          </a:prstGeom>
          <a:solidFill>
            <a:srgbClr val="FFFFFF"/>
          </a:solidFill>
          <a:ln w="9525">
            <a:solidFill>
              <a:srgbClr val="000000"/>
            </a:solidFill>
            <a:miter lim="800000"/>
            <a:headEnd/>
            <a:tailEnd/>
          </a:ln>
        </p:spPr>
        <p:txBody>
          <a:bodyPr wrap="none" lIns="80151" tIns="40076" rIns="80151" bIns="40076" anchor="ctr"/>
          <a:lstStyle/>
          <a:p>
            <a:endParaRPr lang="fr-FR"/>
          </a:p>
        </p:txBody>
      </p:sp>
      <p:sp>
        <p:nvSpPr>
          <p:cNvPr id="28676" name="Rectangle 2"/>
          <p:cNvSpPr>
            <a:spLocks noGrp="1" noChangeArrowheads="1"/>
          </p:cNvSpPr>
          <p:nvPr>
            <p:ph type="body"/>
          </p:nvPr>
        </p:nvSpPr>
        <p:spPr>
          <a:xfrm>
            <a:off x="679484" y="4714973"/>
            <a:ext cx="5433001" cy="4461460"/>
          </a:xfrm>
          <a:noFill/>
          <a:ln/>
        </p:spPr>
        <p:txBody>
          <a:bodyPr wrap="none" anchor="ctr"/>
          <a:lstStyle/>
          <a:p>
            <a:endParaRPr lang="fr-FR"/>
          </a:p>
        </p:txBody>
      </p:sp>
    </p:spTree>
    <p:extLst>
      <p:ext uri="{BB962C8B-B14F-4D97-AF65-F5344CB8AC3E}">
        <p14:creationId xmlns:p14="http://schemas.microsoft.com/office/powerpoint/2010/main" val="103366297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8674" name="Rectangle 10"/>
          <p:cNvSpPr>
            <a:spLocks noGrp="1" noChangeArrowheads="1"/>
          </p:cNvSpPr>
          <p:nvPr>
            <p:ph type="sldNum" sz="quarter"/>
          </p:nvPr>
        </p:nvSpPr>
        <p:spPr>
          <a:noFill/>
        </p:spPr>
        <p:txBody>
          <a:bodyPr/>
          <a:lstStyle/>
          <a:p>
            <a:fld id="{97492366-DB7F-4283-B249-1B1E5C8BFDF7}" type="slidenum">
              <a:rPr lang="fr-FR" smtClean="0">
                <a:ea typeface="SimSun" charset="-122"/>
              </a:rPr>
              <a:pPr/>
              <a:t>30</a:t>
            </a:fld>
            <a:endParaRPr lang="fr-FR">
              <a:ea typeface="SimSun" charset="-122"/>
            </a:endParaRPr>
          </a:p>
        </p:txBody>
      </p:sp>
      <p:sp>
        <p:nvSpPr>
          <p:cNvPr id="28675" name="Text Box 1"/>
          <p:cNvSpPr txBox="1">
            <a:spLocks noChangeArrowheads="1"/>
          </p:cNvSpPr>
          <p:nvPr/>
        </p:nvSpPr>
        <p:spPr bwMode="auto">
          <a:xfrm>
            <a:off x="994958" y="754635"/>
            <a:ext cx="4802054" cy="3717146"/>
          </a:xfrm>
          <a:prstGeom prst="rect">
            <a:avLst/>
          </a:prstGeom>
          <a:solidFill>
            <a:srgbClr val="FFFFFF"/>
          </a:solidFill>
          <a:ln w="9525">
            <a:solidFill>
              <a:srgbClr val="000000"/>
            </a:solidFill>
            <a:miter lim="800000"/>
            <a:headEnd/>
            <a:tailEnd/>
          </a:ln>
        </p:spPr>
        <p:txBody>
          <a:bodyPr wrap="none" lIns="80151" tIns="40076" rIns="80151" bIns="40076" anchor="ctr"/>
          <a:lstStyle/>
          <a:p>
            <a:endParaRPr lang="fr-FR"/>
          </a:p>
        </p:txBody>
      </p:sp>
      <p:sp>
        <p:nvSpPr>
          <p:cNvPr id="28676" name="Rectangle 2"/>
          <p:cNvSpPr>
            <a:spLocks noGrp="1" noChangeArrowheads="1"/>
          </p:cNvSpPr>
          <p:nvPr>
            <p:ph type="body"/>
          </p:nvPr>
        </p:nvSpPr>
        <p:spPr>
          <a:xfrm>
            <a:off x="679484" y="4714973"/>
            <a:ext cx="5433001" cy="4461460"/>
          </a:xfrm>
          <a:noFill/>
          <a:ln/>
        </p:spPr>
        <p:txBody>
          <a:bodyPr wrap="none" anchor="ctr"/>
          <a:lstStyle/>
          <a:p>
            <a:r>
              <a:rPr lang="fr-FR" dirty="0"/>
              <a:t>Ajouter une diapo sur</a:t>
            </a:r>
            <a:r>
              <a:rPr lang="fr-FR" baseline="0" dirty="0"/>
              <a:t> les niveaux de gris 12 et 14 bits avec l’explication des octets </a:t>
            </a:r>
            <a:endParaRPr lang="fr-FR" dirty="0"/>
          </a:p>
        </p:txBody>
      </p:sp>
    </p:spTree>
    <p:extLst>
      <p:ext uri="{BB962C8B-B14F-4D97-AF65-F5344CB8AC3E}">
        <p14:creationId xmlns:p14="http://schemas.microsoft.com/office/powerpoint/2010/main" val="4263541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95E1B0AB-529D-4B9E-94A2-25B9E9F59FC7}" type="slidenum">
              <a:rPr lang="fr-FR" smtClean="0"/>
              <a:pPr/>
              <a:t>3</a:t>
            </a:fld>
            <a:endParaRPr lang="fr-FR"/>
          </a:p>
        </p:txBody>
      </p:sp>
    </p:spTree>
    <p:extLst>
      <p:ext uri="{BB962C8B-B14F-4D97-AF65-F5344CB8AC3E}">
        <p14:creationId xmlns:p14="http://schemas.microsoft.com/office/powerpoint/2010/main" val="310032418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9698" name="Rectangle 7"/>
          <p:cNvSpPr>
            <a:spLocks noGrp="1" noChangeArrowheads="1"/>
          </p:cNvSpPr>
          <p:nvPr>
            <p:ph type="sldNum" sz="quarter"/>
          </p:nvPr>
        </p:nvSpPr>
        <p:spPr>
          <a:noFill/>
        </p:spPr>
        <p:txBody>
          <a:bodyPr/>
          <a:lstStyle/>
          <a:p>
            <a:fld id="{66320142-E38E-4B28-AB91-E23E5B995FB8}" type="slidenum">
              <a:rPr lang="fr-FR" smtClean="0">
                <a:ea typeface="SimSun" charset="-122"/>
              </a:rPr>
              <a:pPr/>
              <a:t>31</a:t>
            </a:fld>
            <a:endParaRPr lang="fr-FR">
              <a:ea typeface="SimSun" charset="-122"/>
            </a:endParaRPr>
          </a:p>
        </p:txBody>
      </p:sp>
      <p:sp>
        <p:nvSpPr>
          <p:cNvPr id="29699" name="Rectangle 1"/>
          <p:cNvSpPr>
            <a:spLocks noGrp="1" noRot="1" noChangeAspect="1" noChangeArrowheads="1" noTextEdit="1"/>
          </p:cNvSpPr>
          <p:nvPr>
            <p:ph type="sldImg"/>
          </p:nvPr>
        </p:nvSpPr>
        <p:spPr>
          <a:xfrm>
            <a:off x="922338" y="758825"/>
            <a:ext cx="4953000" cy="3714750"/>
          </a:xfrm>
          <a:solidFill>
            <a:srgbClr val="FFFFFF"/>
          </a:solidFill>
          <a:ln>
            <a:solidFill>
              <a:srgbClr val="000000"/>
            </a:solidFill>
            <a:miter lim="800000"/>
          </a:ln>
        </p:spPr>
      </p:sp>
      <p:sp>
        <p:nvSpPr>
          <p:cNvPr id="29700" name="Rectangle 2"/>
          <p:cNvSpPr>
            <a:spLocks noGrp="1" noChangeArrowheads="1"/>
          </p:cNvSpPr>
          <p:nvPr>
            <p:ph type="body" idx="1"/>
          </p:nvPr>
        </p:nvSpPr>
        <p:spPr>
          <a:xfrm>
            <a:off x="679482" y="4714969"/>
            <a:ext cx="5437284" cy="4465881"/>
          </a:xfrm>
          <a:noFill/>
          <a:ln/>
        </p:spPr>
        <p:txBody>
          <a:bodyPr wrap="none" anchor="ctr"/>
          <a:lstStyle/>
          <a:p>
            <a:endParaRPr lang="fr-FR"/>
          </a:p>
        </p:txBody>
      </p:sp>
    </p:spTree>
    <p:extLst>
      <p:ext uri="{BB962C8B-B14F-4D97-AF65-F5344CB8AC3E}">
        <p14:creationId xmlns:p14="http://schemas.microsoft.com/office/powerpoint/2010/main" val="229163106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9698" name="Rectangle 7"/>
          <p:cNvSpPr>
            <a:spLocks noGrp="1" noChangeArrowheads="1"/>
          </p:cNvSpPr>
          <p:nvPr>
            <p:ph type="sldNum" sz="quarter"/>
          </p:nvPr>
        </p:nvSpPr>
        <p:spPr>
          <a:noFill/>
        </p:spPr>
        <p:txBody>
          <a:bodyPr/>
          <a:lstStyle/>
          <a:p>
            <a:fld id="{66320142-E38E-4B28-AB91-E23E5B995FB8}" type="slidenum">
              <a:rPr lang="fr-FR" smtClean="0">
                <a:ea typeface="SimSun" charset="-122"/>
              </a:rPr>
              <a:pPr/>
              <a:t>32</a:t>
            </a:fld>
            <a:endParaRPr lang="fr-FR">
              <a:ea typeface="SimSun" charset="-122"/>
            </a:endParaRPr>
          </a:p>
        </p:txBody>
      </p:sp>
      <p:sp>
        <p:nvSpPr>
          <p:cNvPr id="29699" name="Rectangle 1"/>
          <p:cNvSpPr>
            <a:spLocks noGrp="1" noRot="1" noChangeAspect="1" noChangeArrowheads="1" noTextEdit="1"/>
          </p:cNvSpPr>
          <p:nvPr>
            <p:ph type="sldImg"/>
          </p:nvPr>
        </p:nvSpPr>
        <p:spPr>
          <a:xfrm>
            <a:off x="922338" y="758825"/>
            <a:ext cx="4953000" cy="3714750"/>
          </a:xfrm>
          <a:solidFill>
            <a:srgbClr val="FFFFFF"/>
          </a:solidFill>
          <a:ln>
            <a:solidFill>
              <a:srgbClr val="000000"/>
            </a:solidFill>
            <a:miter lim="800000"/>
          </a:ln>
        </p:spPr>
      </p:sp>
      <p:sp>
        <p:nvSpPr>
          <p:cNvPr id="29700" name="Rectangle 2"/>
          <p:cNvSpPr>
            <a:spLocks noGrp="1" noChangeArrowheads="1"/>
          </p:cNvSpPr>
          <p:nvPr>
            <p:ph type="body" idx="1"/>
          </p:nvPr>
        </p:nvSpPr>
        <p:spPr>
          <a:xfrm>
            <a:off x="679482" y="4714969"/>
            <a:ext cx="5437284" cy="4465881"/>
          </a:xfrm>
          <a:noFill/>
          <a:ln/>
        </p:spPr>
        <p:txBody>
          <a:bodyPr wrap="none" anchor="ctr"/>
          <a:lstStyle/>
          <a:p>
            <a:endParaRPr lang="fr-FR"/>
          </a:p>
        </p:txBody>
      </p:sp>
    </p:spTree>
    <p:extLst>
      <p:ext uri="{BB962C8B-B14F-4D97-AF65-F5344CB8AC3E}">
        <p14:creationId xmlns:p14="http://schemas.microsoft.com/office/powerpoint/2010/main" val="159516876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9698" name="Rectangle 7"/>
          <p:cNvSpPr>
            <a:spLocks noGrp="1" noChangeArrowheads="1"/>
          </p:cNvSpPr>
          <p:nvPr>
            <p:ph type="sldNum" sz="quarter"/>
          </p:nvPr>
        </p:nvSpPr>
        <p:spPr>
          <a:noFill/>
        </p:spPr>
        <p:txBody>
          <a:bodyPr/>
          <a:lstStyle/>
          <a:p>
            <a:fld id="{66320142-E38E-4B28-AB91-E23E5B995FB8}" type="slidenum">
              <a:rPr lang="fr-FR" smtClean="0">
                <a:ea typeface="SimSun" charset="-122"/>
              </a:rPr>
              <a:pPr/>
              <a:t>33</a:t>
            </a:fld>
            <a:endParaRPr lang="fr-FR">
              <a:ea typeface="SimSun" charset="-122"/>
            </a:endParaRPr>
          </a:p>
        </p:txBody>
      </p:sp>
      <p:sp>
        <p:nvSpPr>
          <p:cNvPr id="29699" name="Rectangle 1"/>
          <p:cNvSpPr>
            <a:spLocks noGrp="1" noRot="1" noChangeAspect="1" noChangeArrowheads="1" noTextEdit="1"/>
          </p:cNvSpPr>
          <p:nvPr>
            <p:ph type="sldImg"/>
          </p:nvPr>
        </p:nvSpPr>
        <p:spPr>
          <a:xfrm>
            <a:off x="922338" y="758825"/>
            <a:ext cx="4953000" cy="3714750"/>
          </a:xfrm>
          <a:solidFill>
            <a:srgbClr val="FFFFFF"/>
          </a:solidFill>
          <a:ln>
            <a:solidFill>
              <a:srgbClr val="000000"/>
            </a:solidFill>
            <a:miter lim="800000"/>
          </a:ln>
        </p:spPr>
      </p:sp>
      <p:sp>
        <p:nvSpPr>
          <p:cNvPr id="29700" name="Rectangle 2"/>
          <p:cNvSpPr>
            <a:spLocks noGrp="1" noChangeArrowheads="1"/>
          </p:cNvSpPr>
          <p:nvPr>
            <p:ph type="body" idx="1"/>
          </p:nvPr>
        </p:nvSpPr>
        <p:spPr>
          <a:xfrm>
            <a:off x="679482" y="4714969"/>
            <a:ext cx="5437284" cy="4465881"/>
          </a:xfrm>
          <a:noFill/>
          <a:ln/>
        </p:spPr>
        <p:txBody>
          <a:bodyPr wrap="none" anchor="ctr"/>
          <a:lstStyle/>
          <a:p>
            <a:endParaRPr lang="fr-FR"/>
          </a:p>
        </p:txBody>
      </p:sp>
    </p:spTree>
    <p:extLst>
      <p:ext uri="{BB962C8B-B14F-4D97-AF65-F5344CB8AC3E}">
        <p14:creationId xmlns:p14="http://schemas.microsoft.com/office/powerpoint/2010/main" val="137127586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9698" name="Rectangle 7"/>
          <p:cNvSpPr>
            <a:spLocks noGrp="1" noChangeArrowheads="1"/>
          </p:cNvSpPr>
          <p:nvPr>
            <p:ph type="sldNum" sz="quarter"/>
          </p:nvPr>
        </p:nvSpPr>
        <p:spPr>
          <a:noFill/>
        </p:spPr>
        <p:txBody>
          <a:bodyPr/>
          <a:lstStyle/>
          <a:p>
            <a:fld id="{66320142-E38E-4B28-AB91-E23E5B995FB8}" type="slidenum">
              <a:rPr lang="fr-FR" smtClean="0">
                <a:ea typeface="SimSun" charset="-122"/>
              </a:rPr>
              <a:pPr/>
              <a:t>34</a:t>
            </a:fld>
            <a:endParaRPr lang="fr-FR">
              <a:ea typeface="SimSun" charset="-122"/>
            </a:endParaRPr>
          </a:p>
        </p:txBody>
      </p:sp>
      <p:sp>
        <p:nvSpPr>
          <p:cNvPr id="29699" name="Rectangle 1"/>
          <p:cNvSpPr>
            <a:spLocks noGrp="1" noRot="1" noChangeAspect="1" noChangeArrowheads="1" noTextEdit="1"/>
          </p:cNvSpPr>
          <p:nvPr>
            <p:ph type="sldImg"/>
          </p:nvPr>
        </p:nvSpPr>
        <p:spPr>
          <a:xfrm>
            <a:off x="922338" y="758825"/>
            <a:ext cx="4953000" cy="3714750"/>
          </a:xfrm>
          <a:solidFill>
            <a:srgbClr val="FFFFFF"/>
          </a:solidFill>
          <a:ln>
            <a:solidFill>
              <a:srgbClr val="000000"/>
            </a:solidFill>
            <a:miter lim="800000"/>
          </a:ln>
        </p:spPr>
      </p:sp>
      <p:sp>
        <p:nvSpPr>
          <p:cNvPr id="29700" name="Rectangle 2"/>
          <p:cNvSpPr>
            <a:spLocks noGrp="1" noChangeArrowheads="1"/>
          </p:cNvSpPr>
          <p:nvPr>
            <p:ph type="body" idx="1"/>
          </p:nvPr>
        </p:nvSpPr>
        <p:spPr>
          <a:xfrm>
            <a:off x="679482" y="4714969"/>
            <a:ext cx="5437284" cy="4465881"/>
          </a:xfrm>
          <a:noFill/>
          <a:ln/>
        </p:spPr>
        <p:txBody>
          <a:bodyPr wrap="none" anchor="ctr"/>
          <a:lstStyle/>
          <a:p>
            <a:endParaRPr lang="fr-FR"/>
          </a:p>
        </p:txBody>
      </p:sp>
    </p:spTree>
    <p:extLst>
      <p:ext uri="{BB962C8B-B14F-4D97-AF65-F5344CB8AC3E}">
        <p14:creationId xmlns:p14="http://schemas.microsoft.com/office/powerpoint/2010/main" val="9226987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9698" name="Rectangle 7"/>
          <p:cNvSpPr>
            <a:spLocks noGrp="1" noChangeArrowheads="1"/>
          </p:cNvSpPr>
          <p:nvPr>
            <p:ph type="sldNum" sz="quarter"/>
          </p:nvPr>
        </p:nvSpPr>
        <p:spPr>
          <a:noFill/>
        </p:spPr>
        <p:txBody>
          <a:bodyPr/>
          <a:lstStyle/>
          <a:p>
            <a:fld id="{66320142-E38E-4B28-AB91-E23E5B995FB8}" type="slidenum">
              <a:rPr lang="fr-FR" smtClean="0">
                <a:ea typeface="SimSun" charset="-122"/>
              </a:rPr>
              <a:pPr/>
              <a:t>35</a:t>
            </a:fld>
            <a:endParaRPr lang="fr-FR">
              <a:ea typeface="SimSun" charset="-122"/>
            </a:endParaRPr>
          </a:p>
        </p:txBody>
      </p:sp>
      <p:sp>
        <p:nvSpPr>
          <p:cNvPr id="29699" name="Rectangle 1"/>
          <p:cNvSpPr>
            <a:spLocks noGrp="1" noRot="1" noChangeAspect="1" noChangeArrowheads="1" noTextEdit="1"/>
          </p:cNvSpPr>
          <p:nvPr>
            <p:ph type="sldImg"/>
          </p:nvPr>
        </p:nvSpPr>
        <p:spPr>
          <a:xfrm>
            <a:off x="922338" y="758825"/>
            <a:ext cx="4953000" cy="3714750"/>
          </a:xfrm>
          <a:solidFill>
            <a:srgbClr val="FFFFFF"/>
          </a:solidFill>
          <a:ln>
            <a:solidFill>
              <a:srgbClr val="000000"/>
            </a:solidFill>
            <a:miter lim="800000"/>
          </a:ln>
        </p:spPr>
      </p:sp>
      <p:sp>
        <p:nvSpPr>
          <p:cNvPr id="29700" name="Rectangle 2"/>
          <p:cNvSpPr>
            <a:spLocks noGrp="1" noChangeArrowheads="1"/>
          </p:cNvSpPr>
          <p:nvPr>
            <p:ph type="body" idx="1"/>
          </p:nvPr>
        </p:nvSpPr>
        <p:spPr>
          <a:xfrm>
            <a:off x="679482" y="4714969"/>
            <a:ext cx="5437284" cy="4465881"/>
          </a:xfrm>
          <a:noFill/>
          <a:ln/>
        </p:spPr>
        <p:txBody>
          <a:bodyPr wrap="none" anchor="ctr"/>
          <a:lstStyle/>
          <a:p>
            <a:endParaRPr lang="fr-FR"/>
          </a:p>
        </p:txBody>
      </p:sp>
    </p:spTree>
    <p:extLst>
      <p:ext uri="{BB962C8B-B14F-4D97-AF65-F5344CB8AC3E}">
        <p14:creationId xmlns:p14="http://schemas.microsoft.com/office/powerpoint/2010/main" val="217940660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9698" name="Rectangle 7"/>
          <p:cNvSpPr>
            <a:spLocks noGrp="1" noChangeArrowheads="1"/>
          </p:cNvSpPr>
          <p:nvPr>
            <p:ph type="sldNum" sz="quarter"/>
          </p:nvPr>
        </p:nvSpPr>
        <p:spPr>
          <a:noFill/>
        </p:spPr>
        <p:txBody>
          <a:bodyPr/>
          <a:lstStyle/>
          <a:p>
            <a:fld id="{66320142-E38E-4B28-AB91-E23E5B995FB8}" type="slidenum">
              <a:rPr lang="fr-FR" smtClean="0">
                <a:ea typeface="SimSun" charset="-122"/>
              </a:rPr>
              <a:pPr/>
              <a:t>36</a:t>
            </a:fld>
            <a:endParaRPr lang="fr-FR">
              <a:ea typeface="SimSun" charset="-122"/>
            </a:endParaRPr>
          </a:p>
        </p:txBody>
      </p:sp>
      <p:sp>
        <p:nvSpPr>
          <p:cNvPr id="29699" name="Rectangle 1"/>
          <p:cNvSpPr>
            <a:spLocks noGrp="1" noRot="1" noChangeAspect="1" noChangeArrowheads="1" noTextEdit="1"/>
          </p:cNvSpPr>
          <p:nvPr>
            <p:ph type="sldImg"/>
          </p:nvPr>
        </p:nvSpPr>
        <p:spPr>
          <a:xfrm>
            <a:off x="922338" y="758825"/>
            <a:ext cx="4953000" cy="3714750"/>
          </a:xfrm>
          <a:solidFill>
            <a:srgbClr val="FFFFFF"/>
          </a:solidFill>
          <a:ln>
            <a:solidFill>
              <a:srgbClr val="000000"/>
            </a:solidFill>
            <a:miter lim="800000"/>
          </a:ln>
        </p:spPr>
      </p:sp>
      <p:sp>
        <p:nvSpPr>
          <p:cNvPr id="29700" name="Rectangle 2"/>
          <p:cNvSpPr>
            <a:spLocks noGrp="1" noChangeArrowheads="1"/>
          </p:cNvSpPr>
          <p:nvPr>
            <p:ph type="body" idx="1"/>
          </p:nvPr>
        </p:nvSpPr>
        <p:spPr>
          <a:xfrm>
            <a:off x="679482" y="4714969"/>
            <a:ext cx="5437284" cy="4465881"/>
          </a:xfrm>
          <a:noFill/>
          <a:ln/>
        </p:spPr>
        <p:txBody>
          <a:bodyPr wrap="none" anchor="ctr"/>
          <a:lstStyle/>
          <a:p>
            <a:endParaRPr lang="fr-FR"/>
          </a:p>
        </p:txBody>
      </p:sp>
    </p:spTree>
    <p:extLst>
      <p:ext uri="{BB962C8B-B14F-4D97-AF65-F5344CB8AC3E}">
        <p14:creationId xmlns:p14="http://schemas.microsoft.com/office/powerpoint/2010/main" val="32867110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95E1B0AB-529D-4B9E-94A2-25B9E9F59FC7}" type="slidenum">
              <a:rPr lang="fr-FR" smtClean="0"/>
              <a:pPr/>
              <a:t>37</a:t>
            </a:fld>
            <a:endParaRPr lang="fr-FR"/>
          </a:p>
        </p:txBody>
      </p:sp>
    </p:spTree>
    <p:extLst>
      <p:ext uri="{BB962C8B-B14F-4D97-AF65-F5344CB8AC3E}">
        <p14:creationId xmlns:p14="http://schemas.microsoft.com/office/powerpoint/2010/main" val="220133884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9698" name="Rectangle 7"/>
          <p:cNvSpPr>
            <a:spLocks noGrp="1" noChangeArrowheads="1"/>
          </p:cNvSpPr>
          <p:nvPr>
            <p:ph type="sldNum" sz="quarter"/>
          </p:nvPr>
        </p:nvSpPr>
        <p:spPr>
          <a:noFill/>
        </p:spPr>
        <p:txBody>
          <a:bodyPr/>
          <a:lstStyle/>
          <a:p>
            <a:fld id="{66320142-E38E-4B28-AB91-E23E5B995FB8}" type="slidenum">
              <a:rPr lang="fr-FR" smtClean="0">
                <a:ea typeface="SimSun" charset="-122"/>
              </a:rPr>
              <a:pPr/>
              <a:t>38</a:t>
            </a:fld>
            <a:endParaRPr lang="fr-FR">
              <a:ea typeface="SimSun" charset="-122"/>
            </a:endParaRPr>
          </a:p>
        </p:txBody>
      </p:sp>
      <p:sp>
        <p:nvSpPr>
          <p:cNvPr id="29699" name="Rectangle 1"/>
          <p:cNvSpPr>
            <a:spLocks noGrp="1" noRot="1" noChangeAspect="1" noChangeArrowheads="1" noTextEdit="1"/>
          </p:cNvSpPr>
          <p:nvPr>
            <p:ph type="sldImg"/>
          </p:nvPr>
        </p:nvSpPr>
        <p:spPr>
          <a:xfrm>
            <a:off x="922338" y="758825"/>
            <a:ext cx="4953000" cy="3714750"/>
          </a:xfrm>
          <a:solidFill>
            <a:srgbClr val="FFFFFF"/>
          </a:solidFill>
          <a:ln>
            <a:solidFill>
              <a:srgbClr val="000000"/>
            </a:solidFill>
            <a:miter lim="800000"/>
          </a:ln>
        </p:spPr>
      </p:sp>
      <p:sp>
        <p:nvSpPr>
          <p:cNvPr id="29700" name="Rectangle 2"/>
          <p:cNvSpPr>
            <a:spLocks noGrp="1" noChangeArrowheads="1"/>
          </p:cNvSpPr>
          <p:nvPr>
            <p:ph type="body" idx="1"/>
          </p:nvPr>
        </p:nvSpPr>
        <p:spPr>
          <a:xfrm>
            <a:off x="679482" y="4714969"/>
            <a:ext cx="5437284" cy="4465881"/>
          </a:xfrm>
          <a:noFill/>
          <a:ln/>
        </p:spPr>
        <p:txBody>
          <a:bodyPr wrap="none" anchor="ctr"/>
          <a:lstStyle/>
          <a:p>
            <a:endParaRPr lang="fr-FR"/>
          </a:p>
        </p:txBody>
      </p:sp>
    </p:spTree>
    <p:extLst>
      <p:ext uri="{BB962C8B-B14F-4D97-AF65-F5344CB8AC3E}">
        <p14:creationId xmlns:p14="http://schemas.microsoft.com/office/powerpoint/2010/main" val="32867110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95E1B0AB-529D-4B9E-94A2-25B9E9F59FC7}" type="slidenum">
              <a:rPr lang="fr-FR" smtClean="0"/>
              <a:pPr/>
              <a:t>39</a:t>
            </a:fld>
            <a:endParaRPr lang="fr-FR"/>
          </a:p>
        </p:txBody>
      </p:sp>
    </p:spTree>
    <p:extLst>
      <p:ext uri="{BB962C8B-B14F-4D97-AF65-F5344CB8AC3E}">
        <p14:creationId xmlns:p14="http://schemas.microsoft.com/office/powerpoint/2010/main" val="374957892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9698" name="Rectangle 7"/>
          <p:cNvSpPr>
            <a:spLocks noGrp="1" noChangeArrowheads="1"/>
          </p:cNvSpPr>
          <p:nvPr>
            <p:ph type="sldNum" sz="quarter"/>
          </p:nvPr>
        </p:nvSpPr>
        <p:spPr>
          <a:noFill/>
        </p:spPr>
        <p:txBody>
          <a:bodyPr/>
          <a:lstStyle/>
          <a:p>
            <a:fld id="{66320142-E38E-4B28-AB91-E23E5B995FB8}" type="slidenum">
              <a:rPr lang="fr-FR" smtClean="0">
                <a:ea typeface="SimSun" charset="-122"/>
              </a:rPr>
              <a:pPr/>
              <a:t>40</a:t>
            </a:fld>
            <a:endParaRPr lang="fr-FR">
              <a:ea typeface="SimSun" charset="-122"/>
            </a:endParaRPr>
          </a:p>
        </p:txBody>
      </p:sp>
      <p:sp>
        <p:nvSpPr>
          <p:cNvPr id="29699" name="Rectangle 1"/>
          <p:cNvSpPr>
            <a:spLocks noGrp="1" noRot="1" noChangeAspect="1" noChangeArrowheads="1" noTextEdit="1"/>
          </p:cNvSpPr>
          <p:nvPr>
            <p:ph type="sldImg"/>
          </p:nvPr>
        </p:nvSpPr>
        <p:spPr>
          <a:xfrm>
            <a:off x="922338" y="758825"/>
            <a:ext cx="4953000" cy="3714750"/>
          </a:xfrm>
          <a:solidFill>
            <a:srgbClr val="FFFFFF"/>
          </a:solidFill>
          <a:ln>
            <a:solidFill>
              <a:srgbClr val="000000"/>
            </a:solidFill>
            <a:miter lim="800000"/>
          </a:ln>
        </p:spPr>
      </p:sp>
      <p:sp>
        <p:nvSpPr>
          <p:cNvPr id="29700" name="Rectangle 2"/>
          <p:cNvSpPr>
            <a:spLocks noGrp="1" noChangeArrowheads="1"/>
          </p:cNvSpPr>
          <p:nvPr>
            <p:ph type="body" idx="1"/>
          </p:nvPr>
        </p:nvSpPr>
        <p:spPr>
          <a:xfrm>
            <a:off x="679482" y="4714969"/>
            <a:ext cx="5437284" cy="4465881"/>
          </a:xfrm>
          <a:noFill/>
          <a:ln/>
        </p:spPr>
        <p:txBody>
          <a:bodyPr wrap="none" anchor="ctr"/>
          <a:lstStyle/>
          <a:p>
            <a:endParaRPr lang="fr-FR"/>
          </a:p>
        </p:txBody>
      </p:sp>
    </p:spTree>
    <p:extLst>
      <p:ext uri="{BB962C8B-B14F-4D97-AF65-F5344CB8AC3E}">
        <p14:creationId xmlns:p14="http://schemas.microsoft.com/office/powerpoint/2010/main" val="34353745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95E1B0AB-529D-4B9E-94A2-25B9E9F59FC7}" type="slidenum">
              <a:rPr lang="fr-FR" smtClean="0"/>
              <a:pPr/>
              <a:t>4</a:t>
            </a:fld>
            <a:endParaRPr lang="fr-FR"/>
          </a:p>
        </p:txBody>
      </p:sp>
    </p:spTree>
    <p:extLst>
      <p:ext uri="{BB962C8B-B14F-4D97-AF65-F5344CB8AC3E}">
        <p14:creationId xmlns:p14="http://schemas.microsoft.com/office/powerpoint/2010/main" val="156000649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9698" name="Rectangle 7"/>
          <p:cNvSpPr>
            <a:spLocks noGrp="1" noChangeArrowheads="1"/>
          </p:cNvSpPr>
          <p:nvPr>
            <p:ph type="sldNum" sz="quarter"/>
          </p:nvPr>
        </p:nvSpPr>
        <p:spPr>
          <a:noFill/>
        </p:spPr>
        <p:txBody>
          <a:bodyPr/>
          <a:lstStyle/>
          <a:p>
            <a:fld id="{66320142-E38E-4B28-AB91-E23E5B995FB8}" type="slidenum">
              <a:rPr lang="fr-FR" smtClean="0">
                <a:ea typeface="SimSun" charset="-122"/>
              </a:rPr>
              <a:pPr/>
              <a:t>41</a:t>
            </a:fld>
            <a:endParaRPr lang="fr-FR">
              <a:ea typeface="SimSun" charset="-122"/>
            </a:endParaRPr>
          </a:p>
        </p:txBody>
      </p:sp>
      <p:sp>
        <p:nvSpPr>
          <p:cNvPr id="29699" name="Rectangle 1"/>
          <p:cNvSpPr>
            <a:spLocks noGrp="1" noRot="1" noChangeAspect="1" noChangeArrowheads="1" noTextEdit="1"/>
          </p:cNvSpPr>
          <p:nvPr>
            <p:ph type="sldImg"/>
          </p:nvPr>
        </p:nvSpPr>
        <p:spPr>
          <a:xfrm>
            <a:off x="922338" y="758825"/>
            <a:ext cx="4953000" cy="3714750"/>
          </a:xfrm>
          <a:solidFill>
            <a:srgbClr val="FFFFFF"/>
          </a:solidFill>
          <a:ln>
            <a:solidFill>
              <a:srgbClr val="000000"/>
            </a:solidFill>
            <a:miter lim="800000"/>
          </a:ln>
        </p:spPr>
      </p:sp>
      <p:sp>
        <p:nvSpPr>
          <p:cNvPr id="29700" name="Rectangle 2"/>
          <p:cNvSpPr>
            <a:spLocks noGrp="1" noChangeArrowheads="1"/>
          </p:cNvSpPr>
          <p:nvPr>
            <p:ph type="body" idx="1"/>
          </p:nvPr>
        </p:nvSpPr>
        <p:spPr>
          <a:xfrm>
            <a:off x="679482" y="4714969"/>
            <a:ext cx="5437284" cy="4465881"/>
          </a:xfrm>
          <a:noFill/>
          <a:ln/>
        </p:spPr>
        <p:txBody>
          <a:bodyPr wrap="none" anchor="ctr"/>
          <a:lstStyle/>
          <a:p>
            <a:endParaRPr lang="fr-FR"/>
          </a:p>
        </p:txBody>
      </p:sp>
    </p:spTree>
    <p:extLst>
      <p:ext uri="{BB962C8B-B14F-4D97-AF65-F5344CB8AC3E}">
        <p14:creationId xmlns:p14="http://schemas.microsoft.com/office/powerpoint/2010/main" val="161930358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95E1B0AB-529D-4B9E-94A2-25B9E9F59FC7}" type="slidenum">
              <a:rPr lang="fr-FR" smtClean="0"/>
              <a:pPr/>
              <a:t>42</a:t>
            </a:fld>
            <a:endParaRPr lang="fr-FR"/>
          </a:p>
        </p:txBody>
      </p:sp>
    </p:spTree>
    <p:extLst>
      <p:ext uri="{BB962C8B-B14F-4D97-AF65-F5344CB8AC3E}">
        <p14:creationId xmlns:p14="http://schemas.microsoft.com/office/powerpoint/2010/main" val="383404975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95E1B0AB-529D-4B9E-94A2-25B9E9F59FC7}" type="slidenum">
              <a:rPr lang="fr-FR" smtClean="0"/>
              <a:pPr/>
              <a:t>43</a:t>
            </a:fld>
            <a:endParaRPr lang="fr-FR"/>
          </a:p>
        </p:txBody>
      </p:sp>
    </p:spTree>
    <p:extLst>
      <p:ext uri="{BB962C8B-B14F-4D97-AF65-F5344CB8AC3E}">
        <p14:creationId xmlns:p14="http://schemas.microsoft.com/office/powerpoint/2010/main" val="383404975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371600" y="1143000"/>
            <a:ext cx="4114800" cy="3086100"/>
          </a:xfrm>
        </p:spPr>
      </p:sp>
      <p:sp>
        <p:nvSpPr>
          <p:cNvPr id="3" name="Espace réservé des commentaires 2"/>
          <p:cNvSpPr>
            <a:spLocks noGrp="1"/>
          </p:cNvSpPr>
          <p:nvPr>
            <p:ph type="body" idx="1"/>
          </p:nvPr>
        </p:nvSpPr>
        <p:spPr/>
        <p:txBody>
          <a:bodyPr/>
          <a:lstStyle/>
          <a:p>
            <a:r>
              <a:rPr lang="en-US" dirty="0" smtClean="0"/>
              <a:t>Stack </a:t>
            </a:r>
            <a:r>
              <a:rPr lang="en-US" dirty="0" err="1" smtClean="0"/>
              <a:t>exo</a:t>
            </a:r>
            <a:endParaRPr lang="en-US" dirty="0" smtClean="0"/>
          </a:p>
          <a:p>
            <a:r>
              <a:rPr lang="en-US" dirty="0" smtClean="0"/>
              <a:t>Image sequence</a:t>
            </a:r>
          </a:p>
          <a:p>
            <a:r>
              <a:rPr lang="en-US" dirty="0" err="1" smtClean="0"/>
              <a:t>Hyperstack</a:t>
            </a:r>
            <a:r>
              <a:rPr lang="en-US" dirty="0" smtClean="0"/>
              <a:t> (14z, 17t)</a:t>
            </a:r>
            <a:endParaRPr lang="en-US" dirty="0"/>
          </a:p>
        </p:txBody>
      </p:sp>
      <p:sp>
        <p:nvSpPr>
          <p:cNvPr id="4" name="Espace réservé du numéro de diapositive 3"/>
          <p:cNvSpPr>
            <a:spLocks noGrp="1"/>
          </p:cNvSpPr>
          <p:nvPr>
            <p:ph type="sldNum" sz="quarter" idx="10"/>
          </p:nvPr>
        </p:nvSpPr>
        <p:spPr/>
        <p:txBody>
          <a:bodyPr/>
          <a:lstStyle/>
          <a:p>
            <a:fld id="{95E1B0AB-529D-4B9E-94A2-25B9E9F59FC7}" type="slidenum">
              <a:rPr lang="fr-FR" smtClean="0"/>
              <a:pPr/>
              <a:t>44</a:t>
            </a:fld>
            <a:endParaRPr lang="fr-FR"/>
          </a:p>
        </p:txBody>
      </p:sp>
    </p:spTree>
    <p:extLst>
      <p:ext uri="{BB962C8B-B14F-4D97-AF65-F5344CB8AC3E}">
        <p14:creationId xmlns:p14="http://schemas.microsoft.com/office/powerpoint/2010/main" val="27101835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371600" y="1143000"/>
            <a:ext cx="4114800" cy="3086100"/>
          </a:xfrm>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95E1B0AB-529D-4B9E-94A2-25B9E9F59FC7}" type="slidenum">
              <a:rPr lang="fr-FR" smtClean="0"/>
              <a:pPr/>
              <a:t>45</a:t>
            </a:fld>
            <a:endParaRPr lang="fr-FR"/>
          </a:p>
        </p:txBody>
      </p:sp>
    </p:spTree>
    <p:extLst>
      <p:ext uri="{BB962C8B-B14F-4D97-AF65-F5344CB8AC3E}">
        <p14:creationId xmlns:p14="http://schemas.microsoft.com/office/powerpoint/2010/main" val="368142197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smtClean="0"/>
              <a:t>LUT</a:t>
            </a:r>
            <a:endParaRPr lang="en-US" dirty="0"/>
          </a:p>
        </p:txBody>
      </p:sp>
      <p:sp>
        <p:nvSpPr>
          <p:cNvPr id="4" name="Espace réservé du numéro de diapositive 3"/>
          <p:cNvSpPr>
            <a:spLocks noGrp="1"/>
          </p:cNvSpPr>
          <p:nvPr>
            <p:ph type="sldNum" sz="quarter" idx="10"/>
          </p:nvPr>
        </p:nvSpPr>
        <p:spPr/>
        <p:txBody>
          <a:bodyPr/>
          <a:lstStyle/>
          <a:p>
            <a:fld id="{95E1B0AB-529D-4B9E-94A2-25B9E9F59FC7}" type="slidenum">
              <a:rPr lang="fr-FR" smtClean="0"/>
              <a:pPr/>
              <a:t>46</a:t>
            </a:fld>
            <a:endParaRPr lang="fr-FR"/>
          </a:p>
        </p:txBody>
      </p:sp>
    </p:spTree>
    <p:extLst>
      <p:ext uri="{BB962C8B-B14F-4D97-AF65-F5344CB8AC3E}">
        <p14:creationId xmlns:p14="http://schemas.microsoft.com/office/powerpoint/2010/main" val="271552330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smtClean="0"/>
              <a:t>Merge</a:t>
            </a:r>
            <a:endParaRPr lang="en-US" dirty="0"/>
          </a:p>
        </p:txBody>
      </p:sp>
      <p:sp>
        <p:nvSpPr>
          <p:cNvPr id="4" name="Espace réservé du numéro de diapositive 3"/>
          <p:cNvSpPr>
            <a:spLocks noGrp="1"/>
          </p:cNvSpPr>
          <p:nvPr>
            <p:ph type="sldNum" sz="quarter" idx="10"/>
          </p:nvPr>
        </p:nvSpPr>
        <p:spPr/>
        <p:txBody>
          <a:bodyPr/>
          <a:lstStyle/>
          <a:p>
            <a:fld id="{95E1B0AB-529D-4B9E-94A2-25B9E9F59FC7}" type="slidenum">
              <a:rPr lang="fr-FR" smtClean="0"/>
              <a:pPr/>
              <a:t>47</a:t>
            </a:fld>
            <a:endParaRPr lang="fr-FR"/>
          </a:p>
        </p:txBody>
      </p:sp>
    </p:spTree>
    <p:extLst>
      <p:ext uri="{BB962C8B-B14F-4D97-AF65-F5344CB8AC3E}">
        <p14:creationId xmlns:p14="http://schemas.microsoft.com/office/powerpoint/2010/main" val="229918115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95E1B0AB-529D-4B9E-94A2-25B9E9F59FC7}" type="slidenum">
              <a:rPr lang="fr-FR" smtClean="0"/>
              <a:pPr/>
              <a:t>48</a:t>
            </a:fld>
            <a:endParaRPr lang="fr-FR"/>
          </a:p>
        </p:txBody>
      </p:sp>
    </p:spTree>
    <p:extLst>
      <p:ext uri="{BB962C8B-B14F-4D97-AF65-F5344CB8AC3E}">
        <p14:creationId xmlns:p14="http://schemas.microsoft.com/office/powerpoint/2010/main" val="315897105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95E1B0AB-529D-4B9E-94A2-25B9E9F59FC7}" type="slidenum">
              <a:rPr lang="fr-FR" smtClean="0"/>
              <a:pPr/>
              <a:t>49</a:t>
            </a:fld>
            <a:endParaRPr lang="fr-FR"/>
          </a:p>
        </p:txBody>
      </p:sp>
    </p:spTree>
    <p:extLst>
      <p:ext uri="{BB962C8B-B14F-4D97-AF65-F5344CB8AC3E}">
        <p14:creationId xmlns:p14="http://schemas.microsoft.com/office/powerpoint/2010/main" val="199426985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95E1B0AB-529D-4B9E-94A2-25B9E9F59FC7}" type="slidenum">
              <a:rPr lang="fr-FR" smtClean="0"/>
              <a:pPr/>
              <a:t>50</a:t>
            </a:fld>
            <a:endParaRPr lang="fr-FR"/>
          </a:p>
        </p:txBody>
      </p:sp>
    </p:spTree>
    <p:extLst>
      <p:ext uri="{BB962C8B-B14F-4D97-AF65-F5344CB8AC3E}">
        <p14:creationId xmlns:p14="http://schemas.microsoft.com/office/powerpoint/2010/main" val="20489692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a:t>A </a:t>
            </a:r>
            <a:r>
              <a:rPr lang="en-US" b="1" dirty="0"/>
              <a:t>charge-coupled device</a:t>
            </a:r>
            <a:r>
              <a:rPr lang="en-US" dirty="0"/>
              <a:t> (</a:t>
            </a:r>
            <a:r>
              <a:rPr lang="en-US" b="1" dirty="0"/>
              <a:t>CCD</a:t>
            </a:r>
            <a:r>
              <a:rPr lang="en-US" dirty="0"/>
              <a:t>) is a device for the movement of electrical charge, usually from within the device to an area where the charge can be manipulated, for example conversion into a digital value. This is achieved by "shifting" the signals between stages within the device one at a time. CCDs move charge between capacitive </a:t>
            </a:r>
            <a:r>
              <a:rPr lang="en-US" i="1" dirty="0"/>
              <a:t>bins</a:t>
            </a:r>
            <a:r>
              <a:rPr lang="en-US" dirty="0"/>
              <a:t> in the device, with the shift allowing for the transfer of charge between bins.</a:t>
            </a:r>
          </a:p>
        </p:txBody>
      </p:sp>
      <p:sp>
        <p:nvSpPr>
          <p:cNvPr id="4" name="Espace réservé du numéro de diapositive 3"/>
          <p:cNvSpPr>
            <a:spLocks noGrp="1"/>
          </p:cNvSpPr>
          <p:nvPr>
            <p:ph type="sldNum" sz="quarter" idx="10"/>
          </p:nvPr>
        </p:nvSpPr>
        <p:spPr/>
        <p:txBody>
          <a:bodyPr/>
          <a:lstStyle/>
          <a:p>
            <a:fld id="{95E1B0AB-529D-4B9E-94A2-25B9E9F59FC7}" type="slidenum">
              <a:rPr lang="fr-FR" smtClean="0"/>
              <a:pPr/>
              <a:t>5</a:t>
            </a:fld>
            <a:endParaRPr lang="fr-FR"/>
          </a:p>
        </p:txBody>
      </p:sp>
    </p:spTree>
    <p:extLst>
      <p:ext uri="{BB962C8B-B14F-4D97-AF65-F5344CB8AC3E}">
        <p14:creationId xmlns:p14="http://schemas.microsoft.com/office/powerpoint/2010/main" val="334564996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95E1B0AB-529D-4B9E-94A2-25B9E9F59FC7}" type="slidenum">
              <a:rPr lang="fr-FR" smtClean="0"/>
              <a:pPr/>
              <a:t>51</a:t>
            </a:fld>
            <a:endParaRPr lang="fr-FR"/>
          </a:p>
        </p:txBody>
      </p:sp>
    </p:spTree>
    <p:extLst>
      <p:ext uri="{BB962C8B-B14F-4D97-AF65-F5344CB8AC3E}">
        <p14:creationId xmlns:p14="http://schemas.microsoft.com/office/powerpoint/2010/main" val="11819228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95E1B0AB-529D-4B9E-94A2-25B9E9F59FC7}" type="slidenum">
              <a:rPr lang="fr-FR" smtClean="0"/>
              <a:pPr/>
              <a:t>6</a:t>
            </a:fld>
            <a:endParaRPr lang="fr-FR"/>
          </a:p>
        </p:txBody>
      </p:sp>
    </p:spTree>
    <p:extLst>
      <p:ext uri="{BB962C8B-B14F-4D97-AF65-F5344CB8AC3E}">
        <p14:creationId xmlns:p14="http://schemas.microsoft.com/office/powerpoint/2010/main" val="35913416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endParaRPr lang="en-US" dirty="0"/>
          </a:p>
        </p:txBody>
      </p:sp>
      <p:sp>
        <p:nvSpPr>
          <p:cNvPr id="4" name="Espace réservé du numéro de diapositive 3"/>
          <p:cNvSpPr>
            <a:spLocks noGrp="1"/>
          </p:cNvSpPr>
          <p:nvPr>
            <p:ph type="sldNum" sz="quarter" idx="10"/>
          </p:nvPr>
        </p:nvSpPr>
        <p:spPr/>
        <p:txBody>
          <a:bodyPr/>
          <a:lstStyle/>
          <a:p>
            <a:fld id="{D2CD7B40-93A0-467D-A625-26D213F77EFE}" type="slidenum">
              <a:rPr lang="fr-FR" smtClean="0"/>
              <a:pPr/>
              <a:t>7</a:t>
            </a:fld>
            <a:endParaRPr lang="fr-FR"/>
          </a:p>
        </p:txBody>
      </p:sp>
    </p:spTree>
    <p:extLst>
      <p:ext uri="{BB962C8B-B14F-4D97-AF65-F5344CB8AC3E}">
        <p14:creationId xmlns:p14="http://schemas.microsoft.com/office/powerpoint/2010/main" val="37606145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8674" name="Rectangle 10"/>
          <p:cNvSpPr>
            <a:spLocks noGrp="1" noChangeArrowheads="1"/>
          </p:cNvSpPr>
          <p:nvPr>
            <p:ph type="sldNum" sz="quarter"/>
          </p:nvPr>
        </p:nvSpPr>
        <p:spPr>
          <a:noFill/>
        </p:spPr>
        <p:txBody>
          <a:bodyPr/>
          <a:lstStyle/>
          <a:p>
            <a:fld id="{97492366-DB7F-4283-B249-1B1E5C8BFDF7}" type="slidenum">
              <a:rPr lang="fr-FR" smtClean="0">
                <a:ea typeface="SimSun" charset="-122"/>
              </a:rPr>
              <a:pPr/>
              <a:t>8</a:t>
            </a:fld>
            <a:endParaRPr lang="fr-FR">
              <a:ea typeface="SimSun" charset="-122"/>
            </a:endParaRPr>
          </a:p>
        </p:txBody>
      </p:sp>
      <p:sp>
        <p:nvSpPr>
          <p:cNvPr id="28675" name="Text Box 1"/>
          <p:cNvSpPr txBox="1">
            <a:spLocks noChangeArrowheads="1"/>
          </p:cNvSpPr>
          <p:nvPr/>
        </p:nvSpPr>
        <p:spPr bwMode="auto">
          <a:xfrm>
            <a:off x="994958" y="754635"/>
            <a:ext cx="4802054" cy="3717146"/>
          </a:xfrm>
          <a:prstGeom prst="rect">
            <a:avLst/>
          </a:prstGeom>
          <a:solidFill>
            <a:srgbClr val="FFFFFF"/>
          </a:solidFill>
          <a:ln w="9525">
            <a:solidFill>
              <a:srgbClr val="000000"/>
            </a:solidFill>
            <a:miter lim="800000"/>
            <a:headEnd/>
            <a:tailEnd/>
          </a:ln>
        </p:spPr>
        <p:txBody>
          <a:bodyPr wrap="none" lIns="80151" tIns="40076" rIns="80151" bIns="40076" anchor="ctr"/>
          <a:lstStyle/>
          <a:p>
            <a:endParaRPr lang="fr-FR"/>
          </a:p>
        </p:txBody>
      </p:sp>
      <p:sp>
        <p:nvSpPr>
          <p:cNvPr id="28676" name="Rectangle 2"/>
          <p:cNvSpPr>
            <a:spLocks noGrp="1" noChangeArrowheads="1"/>
          </p:cNvSpPr>
          <p:nvPr>
            <p:ph type="body"/>
          </p:nvPr>
        </p:nvSpPr>
        <p:spPr>
          <a:xfrm>
            <a:off x="679484" y="4714973"/>
            <a:ext cx="5433001" cy="4461460"/>
          </a:xfrm>
          <a:noFill/>
          <a:ln/>
        </p:spPr>
        <p:txBody>
          <a:bodyPr wrap="none" anchor="ctr"/>
          <a:lstStyle/>
          <a:p>
            <a:r>
              <a:rPr lang="fr-FR" dirty="0" err="1"/>
              <a:t>Dynamic</a:t>
            </a:r>
            <a:r>
              <a:rPr lang="fr-FR" dirty="0"/>
              <a:t> of the cameras are </a:t>
            </a:r>
            <a:r>
              <a:rPr lang="fr-FR" dirty="0" err="1"/>
              <a:t>limited</a:t>
            </a:r>
            <a:r>
              <a:rPr lang="fr-FR" dirty="0"/>
              <a:t> by the </a:t>
            </a:r>
            <a:r>
              <a:rPr lang="fr-FR" dirty="0" err="1"/>
              <a:t>intrinsic</a:t>
            </a:r>
            <a:r>
              <a:rPr lang="fr-FR" dirty="0"/>
              <a:t> </a:t>
            </a:r>
            <a:r>
              <a:rPr lang="fr-FR" dirty="0" err="1"/>
              <a:t>propertie</a:t>
            </a:r>
            <a:r>
              <a:rPr lang="fr-FR" baseline="0" dirty="0"/>
              <a:t> of the </a:t>
            </a:r>
            <a:r>
              <a:rPr lang="fr-FR" baseline="0" dirty="0" err="1"/>
              <a:t>well</a:t>
            </a:r>
            <a:r>
              <a:rPr lang="fr-FR" baseline="0" dirty="0"/>
              <a:t> </a:t>
            </a:r>
            <a:r>
              <a:rPr lang="fr-FR" baseline="0" dirty="0" err="1"/>
              <a:t>potentia</a:t>
            </a:r>
            <a:r>
              <a:rPr lang="fr-FR" baseline="0" dirty="0"/>
              <a:t> </a:t>
            </a:r>
            <a:r>
              <a:rPr lang="fr-FR" baseline="0" dirty="0" err="1"/>
              <a:t>depth</a:t>
            </a:r>
            <a:r>
              <a:rPr lang="fr-FR" baseline="0" dirty="0"/>
              <a:t>. The </a:t>
            </a:r>
            <a:r>
              <a:rPr lang="fr-FR" baseline="0" dirty="0" err="1"/>
              <a:t>number</a:t>
            </a:r>
            <a:r>
              <a:rPr lang="fr-FR" baseline="0" dirty="0"/>
              <a:t> of </a:t>
            </a:r>
            <a:r>
              <a:rPr lang="fr-FR" baseline="0" dirty="0" err="1"/>
              <a:t>electrons</a:t>
            </a:r>
            <a:r>
              <a:rPr lang="fr-FR" baseline="0" dirty="0"/>
              <a:t> </a:t>
            </a:r>
            <a:r>
              <a:rPr lang="fr-FR" baseline="0" dirty="0" err="1"/>
              <a:t>that</a:t>
            </a:r>
            <a:r>
              <a:rPr lang="fr-FR" baseline="0" dirty="0"/>
              <a:t> </a:t>
            </a:r>
            <a:r>
              <a:rPr lang="fr-FR" baseline="0" dirty="0" err="1"/>
              <a:t>can</a:t>
            </a:r>
            <a:r>
              <a:rPr lang="fr-FR" baseline="0" dirty="0"/>
              <a:t> </a:t>
            </a:r>
            <a:r>
              <a:rPr lang="fr-FR" baseline="0" dirty="0" err="1"/>
              <a:t>be</a:t>
            </a:r>
            <a:r>
              <a:rPr lang="fr-FR" baseline="0" dirty="0"/>
              <a:t> </a:t>
            </a:r>
            <a:r>
              <a:rPr lang="fr-FR" baseline="0" dirty="0" err="1"/>
              <a:t>stored</a:t>
            </a:r>
            <a:r>
              <a:rPr lang="fr-FR" baseline="0" dirty="0"/>
              <a:t> in </a:t>
            </a:r>
            <a:r>
              <a:rPr lang="fr-FR" baseline="0" dirty="0" err="1"/>
              <a:t>each</a:t>
            </a:r>
            <a:r>
              <a:rPr lang="fr-FR" baseline="0" dirty="0"/>
              <a:t> </a:t>
            </a:r>
            <a:r>
              <a:rPr lang="fr-FR" baseline="0" dirty="0" err="1"/>
              <a:t>well</a:t>
            </a:r>
            <a:r>
              <a:rPr lang="fr-FR" baseline="0" dirty="0"/>
              <a:t>.</a:t>
            </a:r>
          </a:p>
          <a:p>
            <a:r>
              <a:rPr lang="fr-FR" baseline="0" dirty="0" err="1"/>
              <a:t>Some</a:t>
            </a:r>
            <a:r>
              <a:rPr lang="fr-FR" baseline="0" dirty="0"/>
              <a:t> cameras are </a:t>
            </a:r>
            <a:r>
              <a:rPr lang="fr-FR" baseline="0" dirty="0" err="1"/>
              <a:t>coding</a:t>
            </a:r>
            <a:r>
              <a:rPr lang="fr-FR" baseline="0" dirty="0"/>
              <a:t> in 12 or 16 bits.</a:t>
            </a:r>
          </a:p>
          <a:p>
            <a:r>
              <a:rPr lang="fr-FR" baseline="0" dirty="0"/>
              <a:t>For point detectors in </a:t>
            </a:r>
            <a:r>
              <a:rPr lang="fr-FR" baseline="0" dirty="0" err="1"/>
              <a:t>confocal</a:t>
            </a:r>
            <a:r>
              <a:rPr lang="fr-FR" baseline="0" dirty="0"/>
              <a:t>, </a:t>
            </a:r>
            <a:r>
              <a:rPr lang="fr-FR" baseline="0" dirty="0" err="1"/>
              <a:t>you</a:t>
            </a:r>
            <a:r>
              <a:rPr lang="fr-FR" baseline="0" dirty="0"/>
              <a:t> </a:t>
            </a:r>
            <a:r>
              <a:rPr lang="fr-FR" baseline="0" dirty="0" err="1"/>
              <a:t>decide</a:t>
            </a:r>
            <a:r>
              <a:rPr lang="fr-FR" baseline="0" dirty="0"/>
              <a:t> the </a:t>
            </a:r>
            <a:r>
              <a:rPr lang="fr-FR" baseline="0" dirty="0" err="1"/>
              <a:t>dynamic</a:t>
            </a:r>
            <a:r>
              <a:rPr lang="fr-FR" baseline="0" dirty="0"/>
              <a:t> of </a:t>
            </a:r>
            <a:r>
              <a:rPr lang="fr-FR" baseline="0" dirty="0" err="1"/>
              <a:t>your</a:t>
            </a:r>
            <a:r>
              <a:rPr lang="fr-FR" baseline="0" dirty="0"/>
              <a:t> image and </a:t>
            </a:r>
            <a:r>
              <a:rPr lang="fr-FR" baseline="0" dirty="0" err="1"/>
              <a:t>you</a:t>
            </a:r>
            <a:r>
              <a:rPr lang="fr-FR" baseline="0" dirty="0"/>
              <a:t> set </a:t>
            </a:r>
            <a:r>
              <a:rPr lang="fr-FR" baseline="0" dirty="0" err="1"/>
              <a:t>your</a:t>
            </a:r>
            <a:r>
              <a:rPr lang="fr-FR" baseline="0" dirty="0"/>
              <a:t> </a:t>
            </a:r>
            <a:r>
              <a:rPr lang="fr-FR" baseline="0" dirty="0" err="1"/>
              <a:t>parameters</a:t>
            </a:r>
            <a:r>
              <a:rPr lang="fr-FR" baseline="0" dirty="0"/>
              <a:t> to </a:t>
            </a:r>
            <a:r>
              <a:rPr lang="fr-FR" baseline="0" dirty="0" err="1"/>
              <a:t>fill</a:t>
            </a:r>
            <a:r>
              <a:rPr lang="fr-FR" baseline="0" dirty="0"/>
              <a:t> </a:t>
            </a:r>
            <a:r>
              <a:rPr lang="fr-FR" baseline="0" dirty="0" err="1"/>
              <a:t>this</a:t>
            </a:r>
            <a:r>
              <a:rPr lang="fr-FR" baseline="0" dirty="0"/>
              <a:t> </a:t>
            </a:r>
            <a:r>
              <a:rPr lang="fr-FR" baseline="0" dirty="0" err="1"/>
              <a:t>dynamic</a:t>
            </a:r>
            <a:r>
              <a:rPr lang="fr-FR" baseline="0" dirty="0"/>
              <a:t>.</a:t>
            </a:r>
            <a:endParaRPr lang="fr-FR" dirty="0"/>
          </a:p>
        </p:txBody>
      </p:sp>
    </p:spTree>
    <p:extLst>
      <p:ext uri="{BB962C8B-B14F-4D97-AF65-F5344CB8AC3E}">
        <p14:creationId xmlns:p14="http://schemas.microsoft.com/office/powerpoint/2010/main" val="21821218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95E1B0AB-529D-4B9E-94A2-25B9E9F59FC7}" type="slidenum">
              <a:rPr lang="fr-FR" smtClean="0"/>
              <a:pPr/>
              <a:t>10</a:t>
            </a:fld>
            <a:endParaRPr lang="fr-FR"/>
          </a:p>
        </p:txBody>
      </p:sp>
    </p:spTree>
    <p:extLst>
      <p:ext uri="{BB962C8B-B14F-4D97-AF65-F5344CB8AC3E}">
        <p14:creationId xmlns:p14="http://schemas.microsoft.com/office/powerpoint/2010/main" val="31467375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685800" y="2130425"/>
            <a:ext cx="7772400" cy="1470025"/>
          </a:xfrm>
        </p:spPr>
        <p:txBody>
          <a:bodyPr/>
          <a:lstStyle/>
          <a:p>
            <a:r>
              <a:rPr lang="fr-FR"/>
              <a:t>Modifiez le style du titre</a:t>
            </a:r>
          </a:p>
        </p:txBody>
      </p:sp>
      <p:sp>
        <p:nvSpPr>
          <p:cNvPr id="3" name="Sous-titr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a:t>Modifiez le style des sous-titres du masque</a:t>
            </a:r>
          </a:p>
        </p:txBody>
      </p:sp>
      <p:sp>
        <p:nvSpPr>
          <p:cNvPr id="4" name="Espace réservé de la date 3"/>
          <p:cNvSpPr>
            <a:spLocks noGrp="1"/>
          </p:cNvSpPr>
          <p:nvPr>
            <p:ph type="dt" sz="half" idx="10"/>
          </p:nvPr>
        </p:nvSpPr>
        <p:spPr/>
        <p:txBody>
          <a:bodyPr/>
          <a:lstStyle/>
          <a:p>
            <a:fld id="{0C2BCBAD-60FC-4CF6-8979-B2C15BC1C544}" type="datetimeFigureOut">
              <a:rPr lang="fr-FR" smtClean="0"/>
              <a:pPr/>
              <a:t>01/10/2018</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338626EE-3B6D-4F4C-8AD7-2E32C9EEC01D}" type="slidenum">
              <a:rPr lang="fr-FR" smtClean="0"/>
              <a:pPr/>
              <a:t>‹N°›</a:t>
            </a:fld>
            <a:endParaRPr lang="fr-FR"/>
          </a:p>
        </p:txBody>
      </p:sp>
    </p:spTree>
    <p:extLst>
      <p:ext uri="{BB962C8B-B14F-4D97-AF65-F5344CB8AC3E}">
        <p14:creationId xmlns:p14="http://schemas.microsoft.com/office/powerpoint/2010/main" val="27898196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texte vertical 2"/>
          <p:cNvSpPr>
            <a:spLocks noGrp="1"/>
          </p:cNvSpPr>
          <p:nvPr>
            <p:ph type="body" orient="vert" idx="1"/>
          </p:nvPr>
        </p:nvSpPr>
        <p:spPr/>
        <p:txBody>
          <a:bodyPr vert="eaVert"/>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p:cNvSpPr>
            <a:spLocks noGrp="1"/>
          </p:cNvSpPr>
          <p:nvPr>
            <p:ph type="dt" sz="half" idx="10"/>
          </p:nvPr>
        </p:nvSpPr>
        <p:spPr/>
        <p:txBody>
          <a:bodyPr/>
          <a:lstStyle/>
          <a:p>
            <a:fld id="{0C2BCBAD-60FC-4CF6-8979-B2C15BC1C544}" type="datetimeFigureOut">
              <a:rPr lang="fr-FR" smtClean="0"/>
              <a:pPr/>
              <a:t>01/10/2018</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338626EE-3B6D-4F4C-8AD7-2E32C9EEC01D}" type="slidenum">
              <a:rPr lang="fr-FR" smtClean="0"/>
              <a:pPr/>
              <a:t>‹N°›</a:t>
            </a:fld>
            <a:endParaRPr lang="fr-FR"/>
          </a:p>
        </p:txBody>
      </p:sp>
    </p:spTree>
    <p:extLst>
      <p:ext uri="{BB962C8B-B14F-4D97-AF65-F5344CB8AC3E}">
        <p14:creationId xmlns:p14="http://schemas.microsoft.com/office/powerpoint/2010/main" val="17891806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6629400" y="274638"/>
            <a:ext cx="2057400" cy="5851525"/>
          </a:xfrm>
        </p:spPr>
        <p:txBody>
          <a:bodyPr vert="eaVert"/>
          <a:lstStyle/>
          <a:p>
            <a:r>
              <a:rPr lang="fr-FR"/>
              <a:t>Modifiez le style du titre</a:t>
            </a:r>
          </a:p>
        </p:txBody>
      </p:sp>
      <p:sp>
        <p:nvSpPr>
          <p:cNvPr id="3" name="Espace réservé du texte vertical 2"/>
          <p:cNvSpPr>
            <a:spLocks noGrp="1"/>
          </p:cNvSpPr>
          <p:nvPr>
            <p:ph type="body" orient="vert" idx="1"/>
          </p:nvPr>
        </p:nvSpPr>
        <p:spPr>
          <a:xfrm>
            <a:off x="457200" y="274638"/>
            <a:ext cx="6019800" cy="5851525"/>
          </a:xfrm>
        </p:spPr>
        <p:txBody>
          <a:bodyPr vert="eaVert"/>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p:cNvSpPr>
            <a:spLocks noGrp="1"/>
          </p:cNvSpPr>
          <p:nvPr>
            <p:ph type="dt" sz="half" idx="10"/>
          </p:nvPr>
        </p:nvSpPr>
        <p:spPr/>
        <p:txBody>
          <a:bodyPr/>
          <a:lstStyle/>
          <a:p>
            <a:fld id="{0C2BCBAD-60FC-4CF6-8979-B2C15BC1C544}" type="datetimeFigureOut">
              <a:rPr lang="fr-FR" smtClean="0"/>
              <a:pPr/>
              <a:t>01/10/2018</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338626EE-3B6D-4F4C-8AD7-2E32C9EEC01D}" type="slidenum">
              <a:rPr lang="fr-FR" smtClean="0"/>
              <a:pPr/>
              <a:t>‹N°›</a:t>
            </a:fld>
            <a:endParaRPr lang="fr-FR"/>
          </a:p>
        </p:txBody>
      </p:sp>
    </p:spTree>
    <p:extLst>
      <p:ext uri="{BB962C8B-B14F-4D97-AF65-F5344CB8AC3E}">
        <p14:creationId xmlns:p14="http://schemas.microsoft.com/office/powerpoint/2010/main" val="202290626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Disposition personnalisée">
    <p:spTree>
      <p:nvGrpSpPr>
        <p:cNvPr id="1" name=""/>
        <p:cNvGrpSpPr/>
        <p:nvPr/>
      </p:nvGrpSpPr>
      <p:grpSpPr>
        <a:xfrm>
          <a:off x="0" y="0"/>
          <a:ext cx="0" cy="0"/>
          <a:chOff x="0" y="0"/>
          <a:chExt cx="0" cy="0"/>
        </a:xfrm>
      </p:grpSpPr>
      <p:sp>
        <p:nvSpPr>
          <p:cNvPr id="2" name="Titre 1"/>
          <p:cNvSpPr>
            <a:spLocks noGrp="1"/>
          </p:cNvSpPr>
          <p:nvPr>
            <p:ph type="title"/>
          </p:nvPr>
        </p:nvSpPr>
        <p:spPr>
          <a:xfrm>
            <a:off x="685800" y="2130425"/>
            <a:ext cx="7769225" cy="1466850"/>
          </a:xfrm>
        </p:spPr>
        <p:txBody>
          <a:bodyPr/>
          <a:lstStyle/>
          <a:p>
            <a:r>
              <a:rPr lang="fr-FR"/>
              <a:t>Cliquez pour modifier le style du titre</a:t>
            </a:r>
          </a:p>
        </p:txBody>
      </p:sp>
      <p:sp>
        <p:nvSpPr>
          <p:cNvPr id="3" name="Rectangle 2"/>
          <p:cNvSpPr>
            <a:spLocks noGrp="1" noChangeArrowheads="1"/>
          </p:cNvSpPr>
          <p:nvPr>
            <p:ph type="dt" idx="10"/>
          </p:nvPr>
        </p:nvSpPr>
        <p:spPr>
          <a:ln/>
        </p:spPr>
        <p:txBody>
          <a:bodyPr/>
          <a:lstStyle>
            <a:lvl1pPr>
              <a:defRPr/>
            </a:lvl1pPr>
          </a:lstStyle>
          <a:p>
            <a:pPr>
              <a:defRPr/>
            </a:pPr>
            <a:r>
              <a:rPr lang="fr-FR"/>
              <a:t>13/11/2010</a:t>
            </a:r>
          </a:p>
        </p:txBody>
      </p:sp>
      <p:sp>
        <p:nvSpPr>
          <p:cNvPr id="4" name="Rectangle 4"/>
          <p:cNvSpPr>
            <a:spLocks noGrp="1" noChangeArrowheads="1"/>
          </p:cNvSpPr>
          <p:nvPr>
            <p:ph type="sldNum" idx="11"/>
          </p:nvPr>
        </p:nvSpPr>
        <p:spPr>
          <a:ln/>
        </p:spPr>
        <p:txBody>
          <a:bodyPr/>
          <a:lstStyle>
            <a:lvl1pPr>
              <a:defRPr/>
            </a:lvl1pPr>
          </a:lstStyle>
          <a:p>
            <a:pPr>
              <a:defRPr/>
            </a:pPr>
            <a:fld id="{35D2AE38-CA4E-41D3-A8AE-2B60CCA010A1}" type="slidenum">
              <a:rPr lang="fr-FR"/>
              <a:pPr>
                <a:defRPr/>
              </a:pPr>
              <a:t>‹N°›</a:t>
            </a:fld>
            <a:endParaRPr lang="fr-F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contenu 2"/>
          <p:cNvSpPr>
            <a:spLocks noGrp="1"/>
          </p:cNvSpPr>
          <p:nvPr>
            <p:ph idx="1"/>
          </p:nvPr>
        </p:nvSpPr>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p:cNvSpPr>
            <a:spLocks noGrp="1"/>
          </p:cNvSpPr>
          <p:nvPr>
            <p:ph type="dt" sz="half" idx="10"/>
          </p:nvPr>
        </p:nvSpPr>
        <p:spPr/>
        <p:txBody>
          <a:bodyPr/>
          <a:lstStyle/>
          <a:p>
            <a:fld id="{0C2BCBAD-60FC-4CF6-8979-B2C15BC1C544}" type="datetimeFigureOut">
              <a:rPr lang="fr-FR" smtClean="0"/>
              <a:pPr/>
              <a:t>01/10/2018</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338626EE-3B6D-4F4C-8AD7-2E32C9EEC01D}" type="slidenum">
              <a:rPr lang="fr-FR" smtClean="0"/>
              <a:pPr/>
              <a:t>‹N°›</a:t>
            </a:fld>
            <a:endParaRPr lang="fr-FR"/>
          </a:p>
        </p:txBody>
      </p:sp>
    </p:spTree>
    <p:extLst>
      <p:ext uri="{BB962C8B-B14F-4D97-AF65-F5344CB8AC3E}">
        <p14:creationId xmlns:p14="http://schemas.microsoft.com/office/powerpoint/2010/main" val="27879595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722313" y="4406900"/>
            <a:ext cx="7772400" cy="1362075"/>
          </a:xfrm>
        </p:spPr>
        <p:txBody>
          <a:bodyPr anchor="t"/>
          <a:lstStyle>
            <a:lvl1pPr algn="l">
              <a:defRPr sz="4000" b="1" cap="all"/>
            </a:lvl1pPr>
          </a:lstStyle>
          <a:p>
            <a:r>
              <a:rPr lang="fr-FR"/>
              <a:t>Modifiez le style du titre</a:t>
            </a:r>
          </a:p>
        </p:txBody>
      </p:sp>
      <p:sp>
        <p:nvSpPr>
          <p:cNvPr id="3" name="Espace réservé du texte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Modifiez les styles du texte du masque</a:t>
            </a:r>
          </a:p>
        </p:txBody>
      </p:sp>
      <p:sp>
        <p:nvSpPr>
          <p:cNvPr id="4" name="Espace réservé de la date 3"/>
          <p:cNvSpPr>
            <a:spLocks noGrp="1"/>
          </p:cNvSpPr>
          <p:nvPr>
            <p:ph type="dt" sz="half" idx="10"/>
          </p:nvPr>
        </p:nvSpPr>
        <p:spPr/>
        <p:txBody>
          <a:bodyPr/>
          <a:lstStyle/>
          <a:p>
            <a:fld id="{0C2BCBAD-60FC-4CF6-8979-B2C15BC1C544}" type="datetimeFigureOut">
              <a:rPr lang="fr-FR" smtClean="0"/>
              <a:pPr/>
              <a:t>01/10/2018</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338626EE-3B6D-4F4C-8AD7-2E32C9EEC01D}" type="slidenum">
              <a:rPr lang="fr-FR" smtClean="0"/>
              <a:pPr/>
              <a:t>‹N°›</a:t>
            </a:fld>
            <a:endParaRPr lang="fr-FR"/>
          </a:p>
        </p:txBody>
      </p:sp>
    </p:spTree>
    <p:extLst>
      <p:ext uri="{BB962C8B-B14F-4D97-AF65-F5344CB8AC3E}">
        <p14:creationId xmlns:p14="http://schemas.microsoft.com/office/powerpoint/2010/main" val="6581441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contenu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p:cNvSpPr>
            <a:spLocks noGrp="1"/>
          </p:cNvSpPr>
          <p:nvPr>
            <p:ph type="dt" sz="half" idx="10"/>
          </p:nvPr>
        </p:nvSpPr>
        <p:spPr/>
        <p:txBody>
          <a:bodyPr/>
          <a:lstStyle/>
          <a:p>
            <a:fld id="{0C2BCBAD-60FC-4CF6-8979-B2C15BC1C544}" type="datetimeFigureOut">
              <a:rPr lang="fr-FR" smtClean="0"/>
              <a:pPr/>
              <a:t>01/10/2018</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338626EE-3B6D-4F4C-8AD7-2E32C9EEC01D}" type="slidenum">
              <a:rPr lang="fr-FR" smtClean="0"/>
              <a:pPr/>
              <a:t>‹N°›</a:t>
            </a:fld>
            <a:endParaRPr lang="fr-FR"/>
          </a:p>
        </p:txBody>
      </p:sp>
    </p:spTree>
    <p:extLst>
      <p:ext uri="{BB962C8B-B14F-4D97-AF65-F5344CB8AC3E}">
        <p14:creationId xmlns:p14="http://schemas.microsoft.com/office/powerpoint/2010/main" val="17232686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lvl1pPr>
              <a:defRPr/>
            </a:lvl1pPr>
          </a:lstStyle>
          <a:p>
            <a:r>
              <a:rPr lang="fr-FR"/>
              <a:t>Modifiez le style du titre</a:t>
            </a:r>
          </a:p>
        </p:txBody>
      </p:sp>
      <p:sp>
        <p:nvSpPr>
          <p:cNvPr id="3" name="Espace réservé du texte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Modifiez les styles du texte du masque</a:t>
            </a:r>
          </a:p>
        </p:txBody>
      </p:sp>
      <p:sp>
        <p:nvSpPr>
          <p:cNvPr id="4" name="Espace réservé du contenu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Modifiez les styles du texte du masque</a:t>
            </a:r>
          </a:p>
        </p:txBody>
      </p:sp>
      <p:sp>
        <p:nvSpPr>
          <p:cNvPr id="6" name="Espace réservé du contenu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p:cNvSpPr>
            <a:spLocks noGrp="1"/>
          </p:cNvSpPr>
          <p:nvPr>
            <p:ph type="dt" sz="half" idx="10"/>
          </p:nvPr>
        </p:nvSpPr>
        <p:spPr/>
        <p:txBody>
          <a:bodyPr/>
          <a:lstStyle/>
          <a:p>
            <a:fld id="{0C2BCBAD-60FC-4CF6-8979-B2C15BC1C544}" type="datetimeFigureOut">
              <a:rPr lang="fr-FR" smtClean="0"/>
              <a:pPr/>
              <a:t>01/10/2018</a:t>
            </a:fld>
            <a:endParaRPr lang="fr-FR"/>
          </a:p>
        </p:txBody>
      </p:sp>
      <p:sp>
        <p:nvSpPr>
          <p:cNvPr id="8" name="Espace réservé du pied de page 7"/>
          <p:cNvSpPr>
            <a:spLocks noGrp="1"/>
          </p:cNvSpPr>
          <p:nvPr>
            <p:ph type="ftr" sz="quarter" idx="11"/>
          </p:nvPr>
        </p:nvSpPr>
        <p:spPr/>
        <p:txBody>
          <a:bodyPr/>
          <a:lstStyle/>
          <a:p>
            <a:endParaRPr lang="fr-FR"/>
          </a:p>
        </p:txBody>
      </p:sp>
      <p:sp>
        <p:nvSpPr>
          <p:cNvPr id="9" name="Espace réservé du numéro de diapositive 8"/>
          <p:cNvSpPr>
            <a:spLocks noGrp="1"/>
          </p:cNvSpPr>
          <p:nvPr>
            <p:ph type="sldNum" sz="quarter" idx="12"/>
          </p:nvPr>
        </p:nvSpPr>
        <p:spPr/>
        <p:txBody>
          <a:bodyPr/>
          <a:lstStyle/>
          <a:p>
            <a:fld id="{338626EE-3B6D-4F4C-8AD7-2E32C9EEC01D}" type="slidenum">
              <a:rPr lang="fr-FR" smtClean="0"/>
              <a:pPr/>
              <a:t>‹N°›</a:t>
            </a:fld>
            <a:endParaRPr lang="fr-FR"/>
          </a:p>
        </p:txBody>
      </p:sp>
    </p:spTree>
    <p:extLst>
      <p:ext uri="{BB962C8B-B14F-4D97-AF65-F5344CB8AC3E}">
        <p14:creationId xmlns:p14="http://schemas.microsoft.com/office/powerpoint/2010/main" val="27702023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e la date 2"/>
          <p:cNvSpPr>
            <a:spLocks noGrp="1"/>
          </p:cNvSpPr>
          <p:nvPr>
            <p:ph type="dt" sz="half" idx="10"/>
          </p:nvPr>
        </p:nvSpPr>
        <p:spPr/>
        <p:txBody>
          <a:bodyPr/>
          <a:lstStyle/>
          <a:p>
            <a:fld id="{0C2BCBAD-60FC-4CF6-8979-B2C15BC1C544}" type="datetimeFigureOut">
              <a:rPr lang="fr-FR" smtClean="0"/>
              <a:pPr/>
              <a:t>01/10/2018</a:t>
            </a:fld>
            <a:endParaRPr lang="fr-FR"/>
          </a:p>
        </p:txBody>
      </p:sp>
      <p:sp>
        <p:nvSpPr>
          <p:cNvPr id="4" name="Espace réservé du pied de page 3"/>
          <p:cNvSpPr>
            <a:spLocks noGrp="1"/>
          </p:cNvSpPr>
          <p:nvPr>
            <p:ph type="ftr" sz="quarter" idx="11"/>
          </p:nvPr>
        </p:nvSpPr>
        <p:spPr/>
        <p:txBody>
          <a:bodyPr/>
          <a:lstStyle/>
          <a:p>
            <a:endParaRPr lang="fr-FR"/>
          </a:p>
        </p:txBody>
      </p:sp>
      <p:sp>
        <p:nvSpPr>
          <p:cNvPr id="5" name="Espace réservé du numéro de diapositive 4"/>
          <p:cNvSpPr>
            <a:spLocks noGrp="1"/>
          </p:cNvSpPr>
          <p:nvPr>
            <p:ph type="sldNum" sz="quarter" idx="12"/>
          </p:nvPr>
        </p:nvSpPr>
        <p:spPr/>
        <p:txBody>
          <a:bodyPr/>
          <a:lstStyle/>
          <a:p>
            <a:fld id="{338626EE-3B6D-4F4C-8AD7-2E32C9EEC01D}" type="slidenum">
              <a:rPr lang="fr-FR" smtClean="0"/>
              <a:pPr/>
              <a:t>‹N°›</a:t>
            </a:fld>
            <a:endParaRPr lang="fr-FR"/>
          </a:p>
        </p:txBody>
      </p:sp>
    </p:spTree>
    <p:extLst>
      <p:ext uri="{BB962C8B-B14F-4D97-AF65-F5344CB8AC3E}">
        <p14:creationId xmlns:p14="http://schemas.microsoft.com/office/powerpoint/2010/main" val="7027532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0C2BCBAD-60FC-4CF6-8979-B2C15BC1C544}" type="datetimeFigureOut">
              <a:rPr lang="fr-FR" smtClean="0"/>
              <a:pPr/>
              <a:t>01/10/2018</a:t>
            </a:fld>
            <a:endParaRPr lang="fr-FR"/>
          </a:p>
        </p:txBody>
      </p:sp>
      <p:sp>
        <p:nvSpPr>
          <p:cNvPr id="3" name="Espace réservé du pied de page 2"/>
          <p:cNvSpPr>
            <a:spLocks noGrp="1"/>
          </p:cNvSpPr>
          <p:nvPr>
            <p:ph type="ftr" sz="quarter" idx="11"/>
          </p:nvPr>
        </p:nvSpPr>
        <p:spPr/>
        <p:txBody>
          <a:bodyPr/>
          <a:lstStyle/>
          <a:p>
            <a:endParaRPr lang="fr-FR"/>
          </a:p>
        </p:txBody>
      </p:sp>
      <p:sp>
        <p:nvSpPr>
          <p:cNvPr id="4" name="Espace réservé du numéro de diapositive 3"/>
          <p:cNvSpPr>
            <a:spLocks noGrp="1"/>
          </p:cNvSpPr>
          <p:nvPr>
            <p:ph type="sldNum" sz="quarter" idx="12"/>
          </p:nvPr>
        </p:nvSpPr>
        <p:spPr/>
        <p:txBody>
          <a:bodyPr/>
          <a:lstStyle/>
          <a:p>
            <a:fld id="{338626EE-3B6D-4F4C-8AD7-2E32C9EEC01D}" type="slidenum">
              <a:rPr lang="fr-FR" smtClean="0"/>
              <a:pPr/>
              <a:t>‹N°›</a:t>
            </a:fld>
            <a:endParaRPr lang="fr-FR"/>
          </a:p>
        </p:txBody>
      </p:sp>
    </p:spTree>
    <p:extLst>
      <p:ext uri="{BB962C8B-B14F-4D97-AF65-F5344CB8AC3E}">
        <p14:creationId xmlns:p14="http://schemas.microsoft.com/office/powerpoint/2010/main" val="13090355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457200" y="273050"/>
            <a:ext cx="3008313" cy="1162050"/>
          </a:xfrm>
        </p:spPr>
        <p:txBody>
          <a:bodyPr anchor="b"/>
          <a:lstStyle>
            <a:lvl1pPr algn="l">
              <a:defRPr sz="2000" b="1"/>
            </a:lvl1pPr>
          </a:lstStyle>
          <a:p>
            <a:r>
              <a:rPr lang="fr-FR"/>
              <a:t>Modifiez le style du titre</a:t>
            </a:r>
          </a:p>
        </p:txBody>
      </p:sp>
      <p:sp>
        <p:nvSpPr>
          <p:cNvPr id="3" name="Espace réservé du contenu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Modifiez les styles du texte du masque</a:t>
            </a:r>
          </a:p>
        </p:txBody>
      </p:sp>
      <p:sp>
        <p:nvSpPr>
          <p:cNvPr id="5" name="Espace réservé de la date 4"/>
          <p:cNvSpPr>
            <a:spLocks noGrp="1"/>
          </p:cNvSpPr>
          <p:nvPr>
            <p:ph type="dt" sz="half" idx="10"/>
          </p:nvPr>
        </p:nvSpPr>
        <p:spPr/>
        <p:txBody>
          <a:bodyPr/>
          <a:lstStyle/>
          <a:p>
            <a:fld id="{0C2BCBAD-60FC-4CF6-8979-B2C15BC1C544}" type="datetimeFigureOut">
              <a:rPr lang="fr-FR" smtClean="0"/>
              <a:pPr/>
              <a:t>01/10/2018</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338626EE-3B6D-4F4C-8AD7-2E32C9EEC01D}" type="slidenum">
              <a:rPr lang="fr-FR" smtClean="0"/>
              <a:pPr/>
              <a:t>‹N°›</a:t>
            </a:fld>
            <a:endParaRPr lang="fr-FR"/>
          </a:p>
        </p:txBody>
      </p:sp>
    </p:spTree>
    <p:extLst>
      <p:ext uri="{BB962C8B-B14F-4D97-AF65-F5344CB8AC3E}">
        <p14:creationId xmlns:p14="http://schemas.microsoft.com/office/powerpoint/2010/main" val="16240624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1792288" y="4800600"/>
            <a:ext cx="5486400" cy="566738"/>
          </a:xfrm>
        </p:spPr>
        <p:txBody>
          <a:bodyPr anchor="b"/>
          <a:lstStyle>
            <a:lvl1pPr algn="l">
              <a:defRPr sz="2000" b="1"/>
            </a:lvl1pPr>
          </a:lstStyle>
          <a:p>
            <a:r>
              <a:rPr lang="fr-FR"/>
              <a:t>Modifiez le style du titre</a:t>
            </a:r>
          </a:p>
        </p:txBody>
      </p:sp>
      <p:sp>
        <p:nvSpPr>
          <p:cNvPr id="3" name="Espace réservé pour une image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Modifiez les styles du texte du masque</a:t>
            </a:r>
          </a:p>
        </p:txBody>
      </p:sp>
      <p:sp>
        <p:nvSpPr>
          <p:cNvPr id="5" name="Espace réservé de la date 4"/>
          <p:cNvSpPr>
            <a:spLocks noGrp="1"/>
          </p:cNvSpPr>
          <p:nvPr>
            <p:ph type="dt" sz="half" idx="10"/>
          </p:nvPr>
        </p:nvSpPr>
        <p:spPr/>
        <p:txBody>
          <a:bodyPr/>
          <a:lstStyle/>
          <a:p>
            <a:fld id="{0C2BCBAD-60FC-4CF6-8979-B2C15BC1C544}" type="datetimeFigureOut">
              <a:rPr lang="fr-FR" smtClean="0"/>
              <a:pPr/>
              <a:t>01/10/2018</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338626EE-3B6D-4F4C-8AD7-2E32C9EEC01D}" type="slidenum">
              <a:rPr lang="fr-FR" smtClean="0"/>
              <a:pPr/>
              <a:t>‹N°›</a:t>
            </a:fld>
            <a:endParaRPr lang="fr-FR"/>
          </a:p>
        </p:txBody>
      </p:sp>
    </p:spTree>
    <p:extLst>
      <p:ext uri="{BB962C8B-B14F-4D97-AF65-F5344CB8AC3E}">
        <p14:creationId xmlns:p14="http://schemas.microsoft.com/office/powerpoint/2010/main" val="699011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C2BCBAD-60FC-4CF6-8979-B2C15BC1C544}" type="datetimeFigureOut">
              <a:rPr lang="fr-FR" smtClean="0"/>
              <a:pPr/>
              <a:t>01/10/2018</a:t>
            </a:fld>
            <a:endParaRPr lang="fr-FR"/>
          </a:p>
        </p:txBody>
      </p:sp>
      <p:sp>
        <p:nvSpPr>
          <p:cNvPr id="5" name="Espace réservé du pied de page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8626EE-3B6D-4F4C-8AD7-2E32C9EEC01D}" type="slidenum">
              <a:rPr lang="fr-FR" smtClean="0"/>
              <a:pPr/>
              <a:t>‹N°›</a:t>
            </a:fld>
            <a:endParaRPr lang="fr-FR"/>
          </a:p>
        </p:txBody>
      </p:sp>
    </p:spTree>
    <p:extLst>
      <p:ext uri="{BB962C8B-B14F-4D97-AF65-F5344CB8AC3E}">
        <p14:creationId xmlns:p14="http://schemas.microsoft.com/office/powerpoint/2010/main" val="1160292278"/>
      </p:ext>
    </p:extLst>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 id="2147483725"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4.jpeg"/><Relationship Id="rId5" Type="http://schemas.openxmlformats.org/officeDocument/2006/relationships/image" Target="../media/image3.png"/><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9.xml"/><Relationship Id="rId1" Type="http://schemas.openxmlformats.org/officeDocument/2006/relationships/slideLayout" Target="../slideLayouts/slideLayout12.xml"/><Relationship Id="rId4" Type="http://schemas.openxmlformats.org/officeDocument/2006/relationships/image" Target="../media/image20.emf"/></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12.xml"/><Relationship Id="rId4" Type="http://schemas.openxmlformats.org/officeDocument/2006/relationships/image" Target="../media/image22.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12.xml"/><Relationship Id="rId1" Type="http://schemas.openxmlformats.org/officeDocument/2006/relationships/slideLayout" Target="../slideLayouts/slideLayout12.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gif"/></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rsbweb.nih.gov/ij/" TargetMode="External"/><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27.jpeg"/></Relationships>
</file>

<file path=ppt/slides/_rels/slide16.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image" Target="../media/image31.jpeg"/><Relationship Id="rId5" Type="http://schemas.openxmlformats.org/officeDocument/2006/relationships/image" Target="../media/image30.jpeg"/><Relationship Id="rId4" Type="http://schemas.openxmlformats.org/officeDocument/2006/relationships/image" Target="../media/image29.png"/></Relationships>
</file>

<file path=ppt/slides/_rels/slide1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hyperlink" Target="http://fiji.sc/Fiji"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34.png"/></Relationships>
</file>

<file path=ppt/slides/_rels/slide19.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notesSlide" Target="../notesSlides/notesSlide18.xml"/><Relationship Id="rId1" Type="http://schemas.openxmlformats.org/officeDocument/2006/relationships/slideLayout" Target="../slideLayouts/slideLayout1.xml"/><Relationship Id="rId6" Type="http://schemas.openxmlformats.org/officeDocument/2006/relationships/image" Target="../media/image38.jpeg"/><Relationship Id="rId5" Type="http://schemas.openxmlformats.org/officeDocument/2006/relationships/image" Target="../media/image37.jpeg"/><Relationship Id="rId4" Type="http://schemas.openxmlformats.org/officeDocument/2006/relationships/image" Target="../media/image36.jpe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jpe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9.jpeg"/><Relationship Id="rId5" Type="http://schemas.openxmlformats.org/officeDocument/2006/relationships/image" Target="../media/image8.jpeg"/><Relationship Id="rId4" Type="http://schemas.openxmlformats.org/officeDocument/2006/relationships/image" Target="../media/image7.jpe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39.tmp"/><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40.tmp"/></Relationships>
</file>

<file path=ppt/slides/_rels/slide23.xml.rels><?xml version="1.0" encoding="UTF-8" standalone="yes"?>
<Relationships xmlns="http://schemas.openxmlformats.org/package/2006/relationships"><Relationship Id="rId3" Type="http://schemas.openxmlformats.org/officeDocument/2006/relationships/image" Target="../media/image41.tmp"/><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42.jpeg"/><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openxmlformats.org/officeDocument/2006/relationships/image" Target="../media/image43.jpeg"/></Relationships>
</file>

<file path=ppt/slides/_rels/slide26.xml.rels><?xml version="1.0" encoding="UTF-8" standalone="yes"?>
<Relationships xmlns="http://schemas.openxmlformats.org/package/2006/relationships"><Relationship Id="rId3" Type="http://schemas.openxmlformats.org/officeDocument/2006/relationships/image" Target="../media/image44.tiff"/><Relationship Id="rId2" Type="http://schemas.openxmlformats.org/officeDocument/2006/relationships/notesSlide" Target="../notesSlides/notesSlide25.xml"/><Relationship Id="rId1" Type="http://schemas.openxmlformats.org/officeDocument/2006/relationships/slideLayout" Target="../slideLayouts/slideLayout12.xml"/><Relationship Id="rId4" Type="http://schemas.openxmlformats.org/officeDocument/2006/relationships/image" Target="../media/image45.tiff"/></Relationships>
</file>

<file path=ppt/slides/_rels/slide27.xml.rels><?xml version="1.0" encoding="UTF-8" standalone="yes"?>
<Relationships xmlns="http://schemas.openxmlformats.org/package/2006/relationships"><Relationship Id="rId3" Type="http://schemas.openxmlformats.org/officeDocument/2006/relationships/image" Target="../media/image44.tiff"/><Relationship Id="rId2" Type="http://schemas.openxmlformats.org/officeDocument/2006/relationships/notesSlide" Target="../notesSlides/notesSlide26.xml"/><Relationship Id="rId1" Type="http://schemas.openxmlformats.org/officeDocument/2006/relationships/slideLayout" Target="../slideLayouts/slideLayout12.xml"/><Relationship Id="rId4" Type="http://schemas.openxmlformats.org/officeDocument/2006/relationships/image" Target="../media/image45.tiff"/></Relationships>
</file>

<file path=ppt/slides/_rels/slide28.xml.rels><?xml version="1.0" encoding="UTF-8" standalone="yes"?>
<Relationships xmlns="http://schemas.openxmlformats.org/package/2006/relationships"><Relationship Id="rId3" Type="http://schemas.openxmlformats.org/officeDocument/2006/relationships/image" Target="../media/image39.tmp"/><Relationship Id="rId2" Type="http://schemas.openxmlformats.org/officeDocument/2006/relationships/notesSlide" Target="../notesSlides/notesSlide27.xml"/><Relationship Id="rId1" Type="http://schemas.openxmlformats.org/officeDocument/2006/relationships/slideLayout" Target="../slideLayouts/slideLayout12.xml"/><Relationship Id="rId4" Type="http://schemas.openxmlformats.org/officeDocument/2006/relationships/image" Target="../media/image46.tmp"/></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9.xml"/><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3" Type="http://schemas.openxmlformats.org/officeDocument/2006/relationships/image" Target="../media/image47.tmp"/><Relationship Id="rId2" Type="http://schemas.openxmlformats.org/officeDocument/2006/relationships/notesSlide" Target="../notesSlides/notesSlide30.xml"/><Relationship Id="rId1" Type="http://schemas.openxmlformats.org/officeDocument/2006/relationships/slideLayout" Target="../slideLayouts/slideLayout12.xml"/><Relationship Id="rId4" Type="http://schemas.openxmlformats.org/officeDocument/2006/relationships/image" Target="../media/image48.png"/></Relationships>
</file>

<file path=ppt/slides/_rels/slide32.xml.rels><?xml version="1.0" encoding="UTF-8" standalone="yes"?>
<Relationships xmlns="http://schemas.openxmlformats.org/package/2006/relationships"><Relationship Id="rId3" Type="http://schemas.openxmlformats.org/officeDocument/2006/relationships/image" Target="../media/image49.tmp"/><Relationship Id="rId2" Type="http://schemas.openxmlformats.org/officeDocument/2006/relationships/notesSlide" Target="../notesSlides/notesSlide31.xml"/><Relationship Id="rId1" Type="http://schemas.openxmlformats.org/officeDocument/2006/relationships/slideLayout" Target="../slideLayouts/slideLayout12.xml"/><Relationship Id="rId5" Type="http://schemas.openxmlformats.org/officeDocument/2006/relationships/image" Target="../media/image51.png"/><Relationship Id="rId4" Type="http://schemas.openxmlformats.org/officeDocument/2006/relationships/image" Target="../media/image50.png"/></Relationships>
</file>

<file path=ppt/slides/_rels/slide33.xml.rels><?xml version="1.0" encoding="UTF-8" standalone="yes"?>
<Relationships xmlns="http://schemas.openxmlformats.org/package/2006/relationships"><Relationship Id="rId3" Type="http://schemas.openxmlformats.org/officeDocument/2006/relationships/image" Target="../media/image52.tmp"/><Relationship Id="rId2" Type="http://schemas.openxmlformats.org/officeDocument/2006/relationships/notesSlide" Target="../notesSlides/notesSlide32.xml"/><Relationship Id="rId1" Type="http://schemas.openxmlformats.org/officeDocument/2006/relationships/slideLayout" Target="../slideLayouts/slideLayout12.xml"/><Relationship Id="rId5" Type="http://schemas.openxmlformats.org/officeDocument/2006/relationships/image" Target="../media/image51.png"/><Relationship Id="rId4" Type="http://schemas.openxmlformats.org/officeDocument/2006/relationships/image" Target="../media/image53.png"/></Relationships>
</file>

<file path=ppt/slides/_rels/slide34.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33.xml"/><Relationship Id="rId1" Type="http://schemas.openxmlformats.org/officeDocument/2006/relationships/slideLayout" Target="../slideLayouts/slideLayout12.xml"/><Relationship Id="rId5" Type="http://schemas.openxmlformats.org/officeDocument/2006/relationships/image" Target="../media/image51.png"/><Relationship Id="rId4" Type="http://schemas.openxmlformats.org/officeDocument/2006/relationships/image" Target="../media/image55.tmp"/></Relationships>
</file>

<file path=ppt/slides/_rels/slide35.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34.xml"/><Relationship Id="rId1" Type="http://schemas.openxmlformats.org/officeDocument/2006/relationships/slideLayout" Target="../slideLayouts/slideLayout12.xml"/><Relationship Id="rId5" Type="http://schemas.openxmlformats.org/officeDocument/2006/relationships/image" Target="../media/image51.png"/><Relationship Id="rId4" Type="http://schemas.openxmlformats.org/officeDocument/2006/relationships/image" Target="../media/image57.tmp"/></Relationships>
</file>

<file path=ppt/slides/_rels/slide36.xml.rels><?xml version="1.0" encoding="UTF-8" standalone="yes"?>
<Relationships xmlns="http://schemas.openxmlformats.org/package/2006/relationships"><Relationship Id="rId8" Type="http://schemas.openxmlformats.org/officeDocument/2006/relationships/image" Target="../media/image56.png"/><Relationship Id="rId3" Type="http://schemas.openxmlformats.org/officeDocument/2006/relationships/image" Target="../media/image47.tmp"/><Relationship Id="rId7" Type="http://schemas.openxmlformats.org/officeDocument/2006/relationships/image" Target="../media/image57.tmp"/><Relationship Id="rId12" Type="http://schemas.openxmlformats.org/officeDocument/2006/relationships/image" Target="../media/image52.tmp"/><Relationship Id="rId2" Type="http://schemas.openxmlformats.org/officeDocument/2006/relationships/notesSlide" Target="../notesSlides/notesSlide35.xml"/><Relationship Id="rId1" Type="http://schemas.openxmlformats.org/officeDocument/2006/relationships/slideLayout" Target="../slideLayouts/slideLayout12.xml"/><Relationship Id="rId6" Type="http://schemas.openxmlformats.org/officeDocument/2006/relationships/image" Target="../media/image59.png"/><Relationship Id="rId11" Type="http://schemas.openxmlformats.org/officeDocument/2006/relationships/image" Target="../media/image53.png"/><Relationship Id="rId5" Type="http://schemas.openxmlformats.org/officeDocument/2006/relationships/image" Target="../media/image49.tmp"/><Relationship Id="rId10" Type="http://schemas.openxmlformats.org/officeDocument/2006/relationships/image" Target="../media/image54.png"/><Relationship Id="rId4" Type="http://schemas.openxmlformats.org/officeDocument/2006/relationships/image" Target="../media/image58.png"/><Relationship Id="rId9" Type="http://schemas.openxmlformats.org/officeDocument/2006/relationships/image" Target="../media/image55.tmp"/></Relationships>
</file>

<file path=ppt/slides/_rels/slide37.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36.xml"/><Relationship Id="rId1" Type="http://schemas.openxmlformats.org/officeDocument/2006/relationships/slideLayout" Target="../slideLayouts/slideLayout2.xml"/><Relationship Id="rId4" Type="http://schemas.openxmlformats.org/officeDocument/2006/relationships/image" Target="../media/image61.png"/></Relationships>
</file>

<file path=ppt/slides/_rels/slide38.xml.rels><?xml version="1.0" encoding="UTF-8" standalone="yes"?>
<Relationships xmlns="http://schemas.openxmlformats.org/package/2006/relationships"><Relationship Id="rId8" Type="http://schemas.openxmlformats.org/officeDocument/2006/relationships/image" Target="../media/image67.tmp"/><Relationship Id="rId3" Type="http://schemas.openxmlformats.org/officeDocument/2006/relationships/image" Target="../media/image62.png"/><Relationship Id="rId7" Type="http://schemas.openxmlformats.org/officeDocument/2006/relationships/image" Target="../media/image66.png"/><Relationship Id="rId12" Type="http://schemas.openxmlformats.org/officeDocument/2006/relationships/image" Target="../media/image71.tmp"/><Relationship Id="rId2" Type="http://schemas.openxmlformats.org/officeDocument/2006/relationships/notesSlide" Target="../notesSlides/notesSlide37.xml"/><Relationship Id="rId1" Type="http://schemas.openxmlformats.org/officeDocument/2006/relationships/slideLayout" Target="../slideLayouts/slideLayout12.xml"/><Relationship Id="rId6" Type="http://schemas.openxmlformats.org/officeDocument/2006/relationships/image" Target="../media/image65.png"/><Relationship Id="rId11" Type="http://schemas.openxmlformats.org/officeDocument/2006/relationships/image" Target="../media/image70.tmp"/><Relationship Id="rId5" Type="http://schemas.openxmlformats.org/officeDocument/2006/relationships/image" Target="../media/image64.png"/><Relationship Id="rId10" Type="http://schemas.openxmlformats.org/officeDocument/2006/relationships/image" Target="../media/image69.tmp"/><Relationship Id="rId4" Type="http://schemas.openxmlformats.org/officeDocument/2006/relationships/image" Target="../media/image63.png"/><Relationship Id="rId9" Type="http://schemas.openxmlformats.org/officeDocument/2006/relationships/image" Target="../media/image68.tmp"/></Relationships>
</file>

<file path=ppt/slides/_rels/slide39.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notesSlide" Target="../notesSlides/notesSlide38.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3" Type="http://schemas.openxmlformats.org/officeDocument/2006/relationships/image" Target="../media/image73.jpeg"/><Relationship Id="rId2" Type="http://schemas.openxmlformats.org/officeDocument/2006/relationships/notesSlide" Target="../notesSlides/notesSlide41.xml"/><Relationship Id="rId1" Type="http://schemas.openxmlformats.org/officeDocument/2006/relationships/slideLayout" Target="../slideLayouts/slideLayout2.xml"/><Relationship Id="rId5" Type="http://schemas.openxmlformats.org/officeDocument/2006/relationships/image" Target="../media/image75.jpeg"/><Relationship Id="rId4" Type="http://schemas.openxmlformats.org/officeDocument/2006/relationships/image" Target="../media/image74.jpeg"/></Relationships>
</file>

<file path=ppt/slides/_rels/slide43.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78.tiff"/><Relationship Id="rId2" Type="http://schemas.openxmlformats.org/officeDocument/2006/relationships/notesSlide" Target="../notesSlides/notesSlide45.xml"/><Relationship Id="rId1" Type="http://schemas.openxmlformats.org/officeDocument/2006/relationships/slideLayout" Target="../slideLayouts/slideLayout1.xml"/><Relationship Id="rId6" Type="http://schemas.openxmlformats.org/officeDocument/2006/relationships/image" Target="../media/image81.tiff"/><Relationship Id="rId5" Type="http://schemas.openxmlformats.org/officeDocument/2006/relationships/image" Target="../media/image80.tiff"/><Relationship Id="rId4" Type="http://schemas.openxmlformats.org/officeDocument/2006/relationships/image" Target="../media/image79.tiff"/></Relationships>
</file>

<file path=ppt/slides/_rels/slide47.xml.rels><?xml version="1.0" encoding="UTF-8" standalone="yes"?>
<Relationships xmlns="http://schemas.openxmlformats.org/package/2006/relationships"><Relationship Id="rId8" Type="http://schemas.openxmlformats.org/officeDocument/2006/relationships/image" Target="../media/image87.jpeg"/><Relationship Id="rId3" Type="http://schemas.openxmlformats.org/officeDocument/2006/relationships/image" Target="../media/image82.jpeg"/><Relationship Id="rId7" Type="http://schemas.openxmlformats.org/officeDocument/2006/relationships/image" Target="../media/image86.jpeg"/><Relationship Id="rId2" Type="http://schemas.openxmlformats.org/officeDocument/2006/relationships/notesSlide" Target="../notesSlides/notesSlide46.xml"/><Relationship Id="rId1" Type="http://schemas.openxmlformats.org/officeDocument/2006/relationships/slideLayout" Target="../slideLayouts/slideLayout1.xml"/><Relationship Id="rId6" Type="http://schemas.openxmlformats.org/officeDocument/2006/relationships/image" Target="../media/image85.jpeg"/><Relationship Id="rId5" Type="http://schemas.openxmlformats.org/officeDocument/2006/relationships/image" Target="../media/image84.jpeg"/><Relationship Id="rId4" Type="http://schemas.openxmlformats.org/officeDocument/2006/relationships/image" Target="../media/image83.jpeg"/></Relationships>
</file>

<file path=ppt/slides/_rels/slide48.xml.rels><?xml version="1.0" encoding="UTF-8" standalone="yes"?>
<Relationships xmlns="http://schemas.openxmlformats.org/package/2006/relationships"><Relationship Id="rId3" Type="http://schemas.openxmlformats.org/officeDocument/2006/relationships/image" Target="../media/image88.jpeg"/><Relationship Id="rId2" Type="http://schemas.openxmlformats.org/officeDocument/2006/relationships/notesSlide" Target="../notesSlides/notesSlide47.xml"/><Relationship Id="rId1" Type="http://schemas.openxmlformats.org/officeDocument/2006/relationships/slideLayout" Target="../slideLayouts/slideLayout1.xml"/><Relationship Id="rId4" Type="http://schemas.openxmlformats.org/officeDocument/2006/relationships/image" Target="../media/image89.jpeg"/></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Image 24" descr="CNRSfilaire-grand"/>
          <p:cNvPicPr>
            <a:picLocks noChangeAspect="1"/>
          </p:cNvPicPr>
          <p:nvPr/>
        </p:nvPicPr>
        <p:blipFill>
          <a:blip r:embed="rId3" cstate="print"/>
          <a:srcRect/>
          <a:stretch>
            <a:fillRect/>
          </a:stretch>
        </p:blipFill>
        <p:spPr bwMode="auto">
          <a:xfrm>
            <a:off x="1556644" y="5720161"/>
            <a:ext cx="653247" cy="653247"/>
          </a:xfrm>
          <a:prstGeom prst="rect">
            <a:avLst/>
          </a:prstGeom>
          <a:noFill/>
          <a:ln w="9525">
            <a:noFill/>
            <a:miter lim="800000"/>
            <a:headEnd/>
            <a:tailEnd/>
          </a:ln>
        </p:spPr>
      </p:pic>
      <p:pic>
        <p:nvPicPr>
          <p:cNvPr id="14" name="Image 13" descr="full_length-1.jpg"/>
          <p:cNvPicPr>
            <a:picLocks noChangeAspect="1"/>
          </p:cNvPicPr>
          <p:nvPr/>
        </p:nvPicPr>
        <p:blipFill rotWithShape="1">
          <a:blip r:embed="rId4" cstate="print"/>
          <a:srcRect t="53296" b="6411"/>
          <a:stretch/>
        </p:blipFill>
        <p:spPr>
          <a:xfrm>
            <a:off x="0" y="-376327"/>
            <a:ext cx="900000" cy="591151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3" name="Espace réservé du contenu 2"/>
          <p:cNvSpPr>
            <a:spLocks noGrp="1"/>
          </p:cNvSpPr>
          <p:nvPr>
            <p:ph idx="1"/>
          </p:nvPr>
        </p:nvSpPr>
        <p:spPr>
          <a:xfrm>
            <a:off x="-38100" y="323624"/>
            <a:ext cx="9144000" cy="775446"/>
          </a:xfrm>
        </p:spPr>
        <p:txBody>
          <a:bodyPr>
            <a:noAutofit/>
          </a:bodyPr>
          <a:lstStyle/>
          <a:p>
            <a:pPr marL="0" indent="0" algn="ctr">
              <a:buNone/>
            </a:pPr>
            <a:r>
              <a:rPr lang="en-US" sz="4000" b="1" dirty="0">
                <a:solidFill>
                  <a:schemeClr val="accent1"/>
                </a:solidFill>
              </a:rPr>
              <a:t>Image manipulation</a:t>
            </a:r>
            <a:br>
              <a:rPr lang="en-US" sz="4000" b="1" dirty="0">
                <a:solidFill>
                  <a:schemeClr val="accent1"/>
                </a:solidFill>
              </a:rPr>
            </a:br>
            <a:r>
              <a:rPr lang="en-US" sz="4000" b="1" dirty="0">
                <a:solidFill>
                  <a:schemeClr val="accent1"/>
                </a:solidFill>
              </a:rPr>
              <a:t>using Fiji</a:t>
            </a:r>
          </a:p>
        </p:txBody>
      </p:sp>
      <p:sp>
        <p:nvSpPr>
          <p:cNvPr id="2" name="ZoneTexte 1"/>
          <p:cNvSpPr txBox="1"/>
          <p:nvPr/>
        </p:nvSpPr>
        <p:spPr>
          <a:xfrm>
            <a:off x="-38100" y="1714298"/>
            <a:ext cx="9144000" cy="969496"/>
          </a:xfrm>
          <a:prstGeom prst="rect">
            <a:avLst/>
          </a:prstGeom>
          <a:noFill/>
        </p:spPr>
        <p:txBody>
          <a:bodyPr wrap="square" rtlCol="0">
            <a:spAutoFit/>
          </a:bodyPr>
          <a:lstStyle/>
          <a:p>
            <a:pPr algn="ctr">
              <a:lnSpc>
                <a:spcPct val="150000"/>
              </a:lnSpc>
            </a:pPr>
            <a:r>
              <a:rPr lang="en-US" sz="2000" dirty="0" smtClean="0">
                <a:solidFill>
                  <a:schemeClr val="accent1"/>
                </a:solidFill>
              </a:rPr>
              <a:t>Simon </a:t>
            </a:r>
            <a:r>
              <a:rPr lang="en-US" sz="2000" dirty="0">
                <a:solidFill>
                  <a:schemeClr val="accent1"/>
                </a:solidFill>
              </a:rPr>
              <a:t>Lachambre</a:t>
            </a:r>
          </a:p>
          <a:p>
            <a:pPr algn="ctr">
              <a:lnSpc>
                <a:spcPct val="150000"/>
              </a:lnSpc>
            </a:pPr>
            <a:r>
              <a:rPr lang="en-US" i="1" dirty="0" smtClean="0">
                <a:solidFill>
                  <a:schemeClr val="accent1"/>
                </a:solidFill>
              </a:rPr>
              <a:t>October </a:t>
            </a:r>
            <a:r>
              <a:rPr lang="en-US" i="1" dirty="0">
                <a:solidFill>
                  <a:schemeClr val="accent1"/>
                </a:solidFill>
              </a:rPr>
              <a:t>2018</a:t>
            </a:r>
          </a:p>
        </p:txBody>
      </p:sp>
      <p:pic>
        <p:nvPicPr>
          <p:cNvPr id="16" name="Image 15" descr="full_length-1.jpg"/>
          <p:cNvPicPr>
            <a:picLocks noChangeAspect="1"/>
          </p:cNvPicPr>
          <p:nvPr/>
        </p:nvPicPr>
        <p:blipFill rotWithShape="1">
          <a:blip r:embed="rId4" cstate="print"/>
          <a:srcRect l="1" r="-5278" b="59689"/>
          <a:stretch/>
        </p:blipFill>
        <p:spPr>
          <a:xfrm>
            <a:off x="8290933" y="-82611"/>
            <a:ext cx="900000" cy="56178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26" name="Image 25" descr="Université_Nice_Sophia_Antipolis_Logo"/>
          <p:cNvPicPr>
            <a:picLocks noChangeAspect="1"/>
          </p:cNvPicPr>
          <p:nvPr/>
        </p:nvPicPr>
        <p:blipFill rotWithShape="1">
          <a:blip r:embed="rId5" cstate="print"/>
          <a:srcRect l="11589" t="11236" r="9488" b="16793"/>
          <a:stretch/>
        </p:blipFill>
        <p:spPr bwMode="auto">
          <a:xfrm>
            <a:off x="3371176" y="5720161"/>
            <a:ext cx="1005508" cy="653247"/>
          </a:xfrm>
          <a:prstGeom prst="rect">
            <a:avLst/>
          </a:prstGeom>
          <a:noFill/>
          <a:ln w="9525">
            <a:noFill/>
            <a:miter lim="800000"/>
            <a:headEnd/>
            <a:tailEnd/>
          </a:ln>
        </p:spPr>
      </p:pic>
      <p:cxnSp>
        <p:nvCxnSpPr>
          <p:cNvPr id="28" name="Straight Connector 13"/>
          <p:cNvCxnSpPr/>
          <p:nvPr/>
        </p:nvCxnSpPr>
        <p:spPr>
          <a:xfrm>
            <a:off x="0" y="5568950"/>
            <a:ext cx="9144000" cy="0"/>
          </a:xfrm>
          <a:prstGeom prst="line">
            <a:avLst/>
          </a:prstGeom>
          <a:noFill/>
          <a:ln w="38100" cap="flat" cmpd="sng" algn="ctr">
            <a:solidFill>
              <a:srgbClr val="4F81BD">
                <a:shade val="95000"/>
                <a:satMod val="105000"/>
              </a:srgbClr>
            </a:solidFill>
            <a:prstDash val="solid"/>
          </a:ln>
          <a:effectLst/>
        </p:spPr>
      </p:cxnSp>
      <p:pic>
        <p:nvPicPr>
          <p:cNvPr id="15" name="Image 14" descr="full_length-1.jpg"/>
          <p:cNvPicPr>
            <a:picLocks noChangeAspect="1"/>
          </p:cNvPicPr>
          <p:nvPr/>
        </p:nvPicPr>
        <p:blipFill rotWithShape="1">
          <a:blip r:embed="rId4" cstate="print"/>
          <a:srcRect t="41385" b="52005"/>
          <a:stretch/>
        </p:blipFill>
        <p:spPr>
          <a:xfrm>
            <a:off x="8293225" y="1668833"/>
            <a:ext cx="858796" cy="969678"/>
          </a:xfrm>
          <a:prstGeom prst="roundRect">
            <a:avLst>
              <a:gd name="adj" fmla="val 0"/>
            </a:avLst>
          </a:prstGeom>
          <a:solidFill>
            <a:srgbClr val="FFFFFF">
              <a:shade val="85000"/>
            </a:srgbClr>
          </a:solidFill>
          <a:ln>
            <a:noFill/>
          </a:ln>
          <a:effectLst/>
        </p:spPr>
      </p:pic>
      <p:sp>
        <p:nvSpPr>
          <p:cNvPr id="5" name="ZoneTexte 4">
            <a:extLst>
              <a:ext uri="{FF2B5EF4-FFF2-40B4-BE49-F238E27FC236}">
                <a16:creationId xmlns="" xmlns:a16="http://schemas.microsoft.com/office/drawing/2014/main" id="{2E20C27F-7534-4EA0-BCD5-22EF3C26B3C3}"/>
              </a:ext>
            </a:extLst>
          </p:cNvPr>
          <p:cNvSpPr txBox="1"/>
          <p:nvPr/>
        </p:nvSpPr>
        <p:spPr>
          <a:xfrm>
            <a:off x="2877403" y="5153591"/>
            <a:ext cx="3283976" cy="369332"/>
          </a:xfrm>
          <a:prstGeom prst="rect">
            <a:avLst/>
          </a:prstGeom>
          <a:noFill/>
        </p:spPr>
        <p:txBody>
          <a:bodyPr wrap="none" rtlCol="0">
            <a:spAutoFit/>
          </a:bodyPr>
          <a:lstStyle/>
          <a:p>
            <a:r>
              <a:rPr lang="fr-FR" dirty="0">
                <a:solidFill>
                  <a:schemeClr val="accent1"/>
                </a:solidFill>
              </a:rPr>
              <a:t>http://unice.fr/plateformes/mica</a:t>
            </a:r>
          </a:p>
        </p:txBody>
      </p:sp>
      <p:pic>
        <p:nvPicPr>
          <p:cNvPr id="7" name="Image 6"/>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405868" y="5782769"/>
            <a:ext cx="2731850" cy="528033"/>
          </a:xfrm>
          <a:prstGeom prst="rect">
            <a:avLst/>
          </a:prstGeom>
        </p:spPr>
      </p:pic>
      <p:pic>
        <p:nvPicPr>
          <p:cNvPr id="8" name="Image 7"/>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3470974" y="2736217"/>
            <a:ext cx="2248985" cy="2330932"/>
          </a:xfrm>
          <a:prstGeom prst="rect">
            <a:avLst/>
          </a:prstGeom>
        </p:spPr>
      </p:pic>
    </p:spTree>
    <p:extLst>
      <p:ext uri="{BB962C8B-B14F-4D97-AF65-F5344CB8AC3E}">
        <p14:creationId xmlns:p14="http://schemas.microsoft.com/office/powerpoint/2010/main" val="251957216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p:cNvSpPr txBox="1"/>
          <p:nvPr/>
        </p:nvSpPr>
        <p:spPr>
          <a:xfrm>
            <a:off x="2248620" y="116632"/>
            <a:ext cx="4646850" cy="584775"/>
          </a:xfrm>
          <a:prstGeom prst="rect">
            <a:avLst/>
          </a:prstGeom>
          <a:noFill/>
        </p:spPr>
        <p:txBody>
          <a:bodyPr wrap="none" rtlCol="0">
            <a:spAutoFit/>
          </a:bodyPr>
          <a:lstStyle/>
          <a:p>
            <a:pPr algn="ctr"/>
            <a:r>
              <a:rPr lang="en-US" sz="3200" b="1">
                <a:solidFill>
                  <a:schemeClr val="accent1"/>
                </a:solidFill>
              </a:rPr>
              <a:t>What about color images?</a:t>
            </a:r>
          </a:p>
        </p:txBody>
      </p:sp>
      <p:cxnSp>
        <p:nvCxnSpPr>
          <p:cNvPr id="4" name="Connecteur droit 3"/>
          <p:cNvCxnSpPr/>
          <p:nvPr/>
        </p:nvCxnSpPr>
        <p:spPr>
          <a:xfrm>
            <a:off x="0" y="836712"/>
            <a:ext cx="9144000"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5" name="ZoneTexte 4"/>
          <p:cNvSpPr txBox="1"/>
          <p:nvPr/>
        </p:nvSpPr>
        <p:spPr>
          <a:xfrm>
            <a:off x="247650" y="1219200"/>
            <a:ext cx="8317533" cy="1200329"/>
          </a:xfrm>
          <a:prstGeom prst="rect">
            <a:avLst/>
          </a:prstGeom>
          <a:noFill/>
        </p:spPr>
        <p:txBody>
          <a:bodyPr wrap="none" rtlCol="0">
            <a:spAutoFit/>
          </a:bodyPr>
          <a:lstStyle/>
          <a:p>
            <a:pPr marL="285750" indent="-285750">
              <a:buFont typeface="Arial" panose="020B0604020202020204" pitchFamily="34" charset="0"/>
              <a:buChar char="•"/>
            </a:pPr>
            <a:r>
              <a:rPr lang="en-US" dirty="0"/>
              <a:t>Fluorescence acquisitions on </a:t>
            </a:r>
            <a:r>
              <a:rPr lang="en-US" b="1" dirty="0">
                <a:solidFill>
                  <a:srgbClr val="FF0000"/>
                </a:solidFill>
              </a:rPr>
              <a:t>monochrome detectors </a:t>
            </a:r>
            <a:r>
              <a:rPr lang="en-US" dirty="0"/>
              <a:t>(monochromes CCDs or PMTs)</a:t>
            </a:r>
          </a:p>
          <a:p>
            <a:pPr marL="742950" lvl="1" indent="-285750">
              <a:buFont typeface="Courier New" panose="02070309020205020404" pitchFamily="49" charset="0"/>
              <a:buChar char="o"/>
            </a:pPr>
            <a:r>
              <a:rPr lang="en-US" dirty="0"/>
              <a:t>The detectors count photons whatever their color : filters for selection</a:t>
            </a:r>
          </a:p>
          <a:p>
            <a:pPr marL="742950" lvl="1" indent="-285750">
              <a:buFont typeface="Courier New" panose="02070309020205020404" pitchFamily="49" charset="0"/>
              <a:buChar char="o"/>
            </a:pPr>
            <a:r>
              <a:rPr lang="en-US" dirty="0"/>
              <a:t>Gray levels on the image are reflecting the number of photons</a:t>
            </a:r>
          </a:p>
          <a:p>
            <a:pPr lvl="1"/>
            <a:endParaRPr lang="en-US" dirty="0"/>
          </a:p>
        </p:txBody>
      </p:sp>
      <p:sp>
        <p:nvSpPr>
          <p:cNvPr id="6" name="ZoneTexte 5"/>
          <p:cNvSpPr txBox="1"/>
          <p:nvPr/>
        </p:nvSpPr>
        <p:spPr>
          <a:xfrm>
            <a:off x="247650" y="2295704"/>
            <a:ext cx="8877238" cy="4801314"/>
          </a:xfrm>
          <a:prstGeom prst="rect">
            <a:avLst/>
          </a:prstGeom>
          <a:noFill/>
        </p:spPr>
        <p:txBody>
          <a:bodyPr wrap="none" rtlCol="0">
            <a:spAutoFit/>
          </a:bodyPr>
          <a:lstStyle/>
          <a:p>
            <a:pPr marL="285750" indent="-285750">
              <a:buFont typeface="Arial" panose="020B0604020202020204" pitchFamily="34" charset="0"/>
              <a:buChar char="•"/>
            </a:pPr>
            <a:r>
              <a:rPr lang="en-US" dirty="0"/>
              <a:t>Coloration acquisitions on </a:t>
            </a:r>
            <a:r>
              <a:rPr lang="en-US" b="1" dirty="0">
                <a:solidFill>
                  <a:srgbClr val="FF0000"/>
                </a:solidFill>
              </a:rPr>
              <a:t>color cameras</a:t>
            </a:r>
          </a:p>
          <a:p>
            <a:pPr marL="742950" lvl="1" indent="-285750">
              <a:buFont typeface="Courier New" panose="02070309020205020404" pitchFamily="49" charset="0"/>
              <a:buChar char="o"/>
            </a:pPr>
            <a:r>
              <a:rPr lang="en-US" dirty="0"/>
              <a:t>The sample is not emitting photons, but transmitted light is going through</a:t>
            </a:r>
          </a:p>
          <a:p>
            <a:pPr lvl="1"/>
            <a:r>
              <a:rPr lang="en-US" dirty="0"/>
              <a:t>and some wavelengths are getting absorbed.</a:t>
            </a:r>
          </a:p>
          <a:p>
            <a:pPr marL="742950" lvl="1" indent="-285750">
              <a:buFont typeface="Courier New" panose="02070309020205020404" pitchFamily="49" charset="0"/>
              <a:buChar char="o"/>
            </a:pPr>
            <a:r>
              <a:rPr lang="en-US" dirty="0"/>
              <a:t>The detectors sees real colors : Red, green, purple, brown (H&amp;S/DAB…)</a:t>
            </a:r>
          </a:p>
          <a:p>
            <a:pPr marL="742950" lvl="1" indent="-285750">
              <a:buFont typeface="Courier New" panose="02070309020205020404" pitchFamily="49" charset="0"/>
              <a:buChar char="o"/>
            </a:pPr>
            <a:r>
              <a:rPr lang="en-US" dirty="0"/>
              <a:t>Image coded in RGB: Every color can be defined by a composition of 3 primary colors</a:t>
            </a:r>
          </a:p>
          <a:p>
            <a:pPr marL="742950" lvl="1" indent="-285750">
              <a:buFont typeface="Courier New" panose="02070309020205020404" pitchFamily="49" charset="0"/>
              <a:buChar char="o"/>
            </a:pPr>
            <a:endParaRPr lang="en-US" dirty="0"/>
          </a:p>
          <a:p>
            <a:pPr marL="742950" lvl="1" indent="-285750">
              <a:buFont typeface="Courier New" panose="02070309020205020404" pitchFamily="49" charset="0"/>
              <a:buChar char="o"/>
            </a:pPr>
            <a:endParaRPr lang="en-US" dirty="0"/>
          </a:p>
          <a:p>
            <a:pPr marL="742950" lvl="1" indent="-285750">
              <a:buFont typeface="Courier New" panose="02070309020205020404" pitchFamily="49" charset="0"/>
              <a:buChar char="o"/>
            </a:pPr>
            <a:endParaRPr lang="en-US" dirty="0"/>
          </a:p>
          <a:p>
            <a:pPr marL="742950" lvl="1" indent="-285750">
              <a:buFont typeface="Courier New" panose="02070309020205020404" pitchFamily="49" charset="0"/>
              <a:buChar char="o"/>
            </a:pPr>
            <a:endParaRPr lang="en-US" dirty="0"/>
          </a:p>
          <a:p>
            <a:pPr marL="742950" lvl="1" indent="-285750">
              <a:buFont typeface="Courier New" panose="02070309020205020404" pitchFamily="49" charset="0"/>
              <a:buChar char="o"/>
            </a:pPr>
            <a:endParaRPr lang="en-US" dirty="0"/>
          </a:p>
          <a:p>
            <a:pPr marL="742950" lvl="1" indent="-285750">
              <a:buFont typeface="Courier New" panose="02070309020205020404" pitchFamily="49" charset="0"/>
              <a:buChar char="o"/>
            </a:pPr>
            <a:endParaRPr lang="en-US" dirty="0"/>
          </a:p>
          <a:p>
            <a:pPr marL="742950" lvl="1" indent="-285750">
              <a:buFont typeface="Courier New" panose="02070309020205020404" pitchFamily="49" charset="0"/>
              <a:buChar char="o"/>
            </a:pPr>
            <a:endParaRPr lang="en-US" dirty="0"/>
          </a:p>
          <a:p>
            <a:pPr marL="742950" lvl="1" indent="-285750">
              <a:buFont typeface="Courier New" panose="02070309020205020404" pitchFamily="49" charset="0"/>
              <a:buChar char="o"/>
            </a:pPr>
            <a:endParaRPr lang="en-US" dirty="0"/>
          </a:p>
          <a:p>
            <a:pPr marL="742950" lvl="1" indent="-285750">
              <a:buFont typeface="Courier New" panose="02070309020205020404" pitchFamily="49" charset="0"/>
              <a:buChar char="o"/>
            </a:pPr>
            <a:endParaRPr lang="en-US" dirty="0"/>
          </a:p>
          <a:p>
            <a:pPr marL="742950" lvl="1" indent="-285750">
              <a:buFont typeface="Courier New" panose="02070309020205020404" pitchFamily="49" charset="0"/>
              <a:buChar char="o"/>
            </a:pPr>
            <a:endParaRPr lang="en-US" dirty="0"/>
          </a:p>
          <a:p>
            <a:pPr marL="742950" lvl="1" indent="-285750">
              <a:buFont typeface="Courier New" panose="02070309020205020404" pitchFamily="49" charset="0"/>
              <a:buChar char="o"/>
            </a:pPr>
            <a:r>
              <a:rPr lang="en-US" dirty="0"/>
              <a:t> A color image = 24 bits: R 8bits (0-255) G 8bits (0-255) B 8bits (0-255)</a:t>
            </a:r>
          </a:p>
          <a:p>
            <a:pPr lvl="1"/>
            <a:endParaRPr lang="en-US" dirty="0"/>
          </a:p>
        </p:txBody>
      </p:sp>
      <p:grpSp>
        <p:nvGrpSpPr>
          <p:cNvPr id="10" name="Groupe 9"/>
          <p:cNvGrpSpPr/>
          <p:nvPr/>
        </p:nvGrpSpPr>
        <p:grpSpPr>
          <a:xfrm>
            <a:off x="699718" y="3954779"/>
            <a:ext cx="7744565" cy="2360296"/>
            <a:chOff x="1321484" y="4269104"/>
            <a:chExt cx="7744565" cy="2360296"/>
          </a:xfrm>
        </p:grpSpPr>
        <p:grpSp>
          <p:nvGrpSpPr>
            <p:cNvPr id="9" name="Groupe 8"/>
            <p:cNvGrpSpPr/>
            <p:nvPr/>
          </p:nvGrpSpPr>
          <p:grpSpPr>
            <a:xfrm>
              <a:off x="1321484" y="4269104"/>
              <a:ext cx="5205633" cy="2360296"/>
              <a:chOff x="1689837" y="4269104"/>
              <a:chExt cx="5205633" cy="2360296"/>
            </a:xfrm>
          </p:grpSpPr>
          <p:pic>
            <p:nvPicPr>
              <p:cNvPr id="1026" name="Picture 2"/>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r="9693"/>
              <a:stretch/>
            </p:blipFill>
            <p:spPr bwMode="auto">
              <a:xfrm>
                <a:off x="1689837" y="4269104"/>
                <a:ext cx="5205633" cy="22078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ectangle 6"/>
              <p:cNvSpPr/>
              <p:nvPr/>
            </p:nvSpPr>
            <p:spPr>
              <a:xfrm>
                <a:off x="5619750" y="6134100"/>
                <a:ext cx="914400" cy="4953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027" name="Picture 3"/>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r="6083"/>
            <a:stretch/>
          </p:blipFill>
          <p:spPr bwMode="auto">
            <a:xfrm>
              <a:off x="6756347" y="4392140"/>
              <a:ext cx="2309702" cy="21142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Tree>
    <p:extLst>
      <p:ext uri="{BB962C8B-B14F-4D97-AF65-F5344CB8AC3E}">
        <p14:creationId xmlns:p14="http://schemas.microsoft.com/office/powerpoint/2010/main" val="29561116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p:cNvSpPr txBox="1"/>
          <p:nvPr/>
        </p:nvSpPr>
        <p:spPr>
          <a:xfrm>
            <a:off x="1957714" y="116632"/>
            <a:ext cx="5228675" cy="584775"/>
          </a:xfrm>
          <a:prstGeom prst="rect">
            <a:avLst/>
          </a:prstGeom>
          <a:noFill/>
        </p:spPr>
        <p:txBody>
          <a:bodyPr wrap="none" rtlCol="0">
            <a:spAutoFit/>
          </a:bodyPr>
          <a:lstStyle/>
          <a:p>
            <a:pPr algn="ctr"/>
            <a:r>
              <a:rPr lang="en-US" sz="3200" b="1">
                <a:solidFill>
                  <a:schemeClr val="accent1"/>
                </a:solidFill>
              </a:rPr>
              <a:t>Specificities of a color camera</a:t>
            </a:r>
          </a:p>
        </p:txBody>
      </p:sp>
      <p:cxnSp>
        <p:nvCxnSpPr>
          <p:cNvPr id="4" name="Connecteur droit 3"/>
          <p:cNvCxnSpPr/>
          <p:nvPr/>
        </p:nvCxnSpPr>
        <p:spPr>
          <a:xfrm>
            <a:off x="0" y="836712"/>
            <a:ext cx="9144000"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11" name="Image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838824" y="1289927"/>
            <a:ext cx="2160000" cy="1407086"/>
          </a:xfrm>
          <a:prstGeom prst="rect">
            <a:avLst/>
          </a:prstGeom>
        </p:spPr>
      </p:pic>
      <p:sp>
        <p:nvSpPr>
          <p:cNvPr id="13" name="ZoneTexte 12"/>
          <p:cNvSpPr txBox="1"/>
          <p:nvPr/>
        </p:nvSpPr>
        <p:spPr>
          <a:xfrm>
            <a:off x="147811" y="1289927"/>
            <a:ext cx="8200677" cy="3970318"/>
          </a:xfrm>
          <a:prstGeom prst="rect">
            <a:avLst/>
          </a:prstGeom>
          <a:noFill/>
        </p:spPr>
        <p:txBody>
          <a:bodyPr wrap="square" rtlCol="0">
            <a:spAutoFit/>
          </a:bodyPr>
          <a:lstStyle/>
          <a:p>
            <a:pPr marL="285750" indent="-285750">
              <a:buFont typeface="Arial" panose="020B0604020202020204" pitchFamily="34" charset="0"/>
              <a:buChar char="•"/>
            </a:pPr>
            <a:r>
              <a:rPr lang="en-US" dirty="0"/>
              <a:t>Bayer filter (</a:t>
            </a:r>
            <a:r>
              <a:rPr lang="en-US" dirty="0" err="1"/>
              <a:t>microlens</a:t>
            </a:r>
            <a:r>
              <a:rPr lang="en-US" dirty="0"/>
              <a:t> with a RGB matrix: 1 B/1 R/ 2G )</a:t>
            </a:r>
          </a:p>
          <a:p>
            <a:r>
              <a:rPr lang="en-US" dirty="0"/>
              <a:t>	&gt; Mostly used</a:t>
            </a:r>
          </a:p>
          <a:p>
            <a:r>
              <a:rPr lang="en-US" dirty="0"/>
              <a:t>	&gt; Resolution loss</a:t>
            </a:r>
          </a:p>
          <a:p>
            <a:r>
              <a:rPr lang="en-US" dirty="0"/>
              <a:t>	</a:t>
            </a:r>
            <a:r>
              <a:rPr lang="en-US" dirty="0" err="1"/>
              <a:t>Rq</a:t>
            </a:r>
            <a:r>
              <a:rPr lang="en-US" dirty="0"/>
              <a:t> : twice more green filters to get closer to human vision</a:t>
            </a:r>
          </a:p>
          <a:p>
            <a:endParaRPr lang="en-US" dirty="0"/>
          </a:p>
          <a:p>
            <a:endParaRPr lang="en-US" dirty="0"/>
          </a:p>
          <a:p>
            <a:endParaRPr lang="en-US" dirty="0"/>
          </a:p>
          <a:p>
            <a:endParaRPr lang="en-US" dirty="0"/>
          </a:p>
          <a:p>
            <a:endParaRPr lang="en-US" dirty="0"/>
          </a:p>
          <a:p>
            <a:endParaRPr lang="en-US" dirty="0"/>
          </a:p>
          <a:p>
            <a:pPr marL="285750" indent="-285750">
              <a:buFont typeface="Arial" panose="020B0604020202020204" pitchFamily="34" charset="0"/>
              <a:buChar char="•"/>
            </a:pPr>
            <a:r>
              <a:rPr lang="en-US" dirty="0"/>
              <a:t>Tri-CCDs (</a:t>
            </a:r>
            <a:r>
              <a:rPr lang="en-US" dirty="0" err="1"/>
              <a:t>Dichroïc</a:t>
            </a:r>
            <a:r>
              <a:rPr lang="en-US" dirty="0"/>
              <a:t> mirror to separate RGB) </a:t>
            </a:r>
          </a:p>
          <a:p>
            <a:pPr marL="285750" indent="-285750"/>
            <a:r>
              <a:rPr lang="en-US" dirty="0"/>
              <a:t>	Each color is collected on a different matrix, then recombined</a:t>
            </a:r>
          </a:p>
          <a:p>
            <a:r>
              <a:rPr lang="en-US" dirty="0"/>
              <a:t>	&gt; Keep maximal resolution</a:t>
            </a:r>
          </a:p>
          <a:p>
            <a:r>
              <a:rPr lang="en-US" dirty="0"/>
              <a:t>	&gt; Acquisition speed important</a:t>
            </a:r>
          </a:p>
        </p:txBody>
      </p:sp>
      <p:pic>
        <p:nvPicPr>
          <p:cNvPr id="5122"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891212" y="4025846"/>
            <a:ext cx="1781174" cy="184155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4789842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p:cNvSpPr txBox="1"/>
          <p:nvPr/>
        </p:nvSpPr>
        <p:spPr>
          <a:xfrm>
            <a:off x="559991" y="1491300"/>
            <a:ext cx="8010066" cy="4247317"/>
          </a:xfrm>
          <a:prstGeom prst="rect">
            <a:avLst/>
          </a:prstGeom>
          <a:noFill/>
        </p:spPr>
        <p:txBody>
          <a:bodyPr wrap="square" rtlCol="0">
            <a:spAutoFit/>
          </a:bodyPr>
          <a:lstStyle/>
          <a:p>
            <a:r>
              <a:rPr lang="en-US" b="1" u="sng" dirty="0"/>
              <a:t>Tiff / </a:t>
            </a:r>
            <a:r>
              <a:rPr lang="en-US" b="1" u="sng" dirty="0" err="1"/>
              <a:t>Tif</a:t>
            </a:r>
            <a:r>
              <a:rPr lang="en-US" b="1" dirty="0"/>
              <a:t> </a:t>
            </a:r>
            <a:r>
              <a:rPr lang="en-US" dirty="0"/>
              <a:t>(Tagged Image File): No compression, data preserved, Metadata included (acquisition information). Heavy files. </a:t>
            </a:r>
            <a:r>
              <a:rPr lang="en-US" dirty="0">
                <a:solidFill>
                  <a:srgbClr val="FF0000"/>
                </a:solidFill>
              </a:rPr>
              <a:t>Preferred format </a:t>
            </a:r>
          </a:p>
          <a:p>
            <a:endParaRPr lang="en-US" dirty="0"/>
          </a:p>
          <a:p>
            <a:r>
              <a:rPr lang="en-US" b="1" u="sng" dirty="0"/>
              <a:t>Jpeg / Jpg</a:t>
            </a:r>
            <a:r>
              <a:rPr lang="en-US" b="1" dirty="0"/>
              <a:t> </a:t>
            </a:r>
            <a:r>
              <a:rPr lang="en-US" dirty="0"/>
              <a:t>(Joint Photographic Experts Group): Compression resulting in information loss. Only used for presentations. </a:t>
            </a:r>
            <a:r>
              <a:rPr lang="en-US" dirty="0">
                <a:solidFill>
                  <a:srgbClr val="FF0000"/>
                </a:solidFill>
              </a:rPr>
              <a:t>No quantification possible</a:t>
            </a:r>
          </a:p>
          <a:p>
            <a:endParaRPr lang="en-US" dirty="0"/>
          </a:p>
          <a:p>
            <a:r>
              <a:rPr lang="en-US" b="1" u="sng" dirty="0"/>
              <a:t>BMP</a:t>
            </a:r>
            <a:r>
              <a:rPr lang="en-US" dirty="0"/>
              <a:t> (Bitmap) : No compression, very heavy, no back-up of the metadata. </a:t>
            </a:r>
          </a:p>
          <a:p>
            <a:endParaRPr lang="en-US" dirty="0"/>
          </a:p>
          <a:p>
            <a:r>
              <a:rPr lang="en-US" b="1" u="sng" dirty="0"/>
              <a:t>GIF</a:t>
            </a:r>
            <a:r>
              <a:rPr lang="en-US" dirty="0"/>
              <a:t> (Graphics Interchange Format) : Compression « without loss ». Creation of animations (web, presentations). </a:t>
            </a:r>
          </a:p>
          <a:p>
            <a:endParaRPr lang="en-US" dirty="0"/>
          </a:p>
          <a:p>
            <a:r>
              <a:rPr lang="en-US" b="1" u="sng" dirty="0"/>
              <a:t>Vector image</a:t>
            </a:r>
            <a:r>
              <a:rPr lang="en-US" dirty="0"/>
              <a:t> (SVG, DXF, DWG), … : format using segments, polygons and circles instead of pixels (matrix images). Resizable image with no quality loss. Demands high calculation power to get the highest observation quality. </a:t>
            </a:r>
          </a:p>
          <a:p>
            <a:endParaRPr lang="en-US" dirty="0"/>
          </a:p>
        </p:txBody>
      </p:sp>
      <p:sp>
        <p:nvSpPr>
          <p:cNvPr id="4" name="ZoneTexte 3"/>
          <p:cNvSpPr txBox="1"/>
          <p:nvPr/>
        </p:nvSpPr>
        <p:spPr>
          <a:xfrm>
            <a:off x="3248603" y="116632"/>
            <a:ext cx="2646879" cy="584775"/>
          </a:xfrm>
          <a:prstGeom prst="rect">
            <a:avLst/>
          </a:prstGeom>
          <a:noFill/>
        </p:spPr>
        <p:txBody>
          <a:bodyPr wrap="none" rtlCol="0">
            <a:spAutoFit/>
          </a:bodyPr>
          <a:lstStyle/>
          <a:p>
            <a:pPr algn="ctr"/>
            <a:r>
              <a:rPr lang="en-US" sz="3200" b="1">
                <a:solidFill>
                  <a:schemeClr val="accent1"/>
                </a:solidFill>
              </a:rPr>
              <a:t>Image formats</a:t>
            </a:r>
          </a:p>
        </p:txBody>
      </p:sp>
      <p:cxnSp>
        <p:nvCxnSpPr>
          <p:cNvPr id="5" name="Connecteur droit 4"/>
          <p:cNvCxnSpPr/>
          <p:nvPr/>
        </p:nvCxnSpPr>
        <p:spPr>
          <a:xfrm>
            <a:off x="0" y="836712"/>
            <a:ext cx="9144000"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20151119"/>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p:cNvSpPr txBox="1"/>
          <p:nvPr/>
        </p:nvSpPr>
        <p:spPr>
          <a:xfrm>
            <a:off x="503312" y="1491300"/>
            <a:ext cx="8010066" cy="3693319"/>
          </a:xfrm>
          <a:prstGeom prst="rect">
            <a:avLst/>
          </a:prstGeom>
          <a:noFill/>
        </p:spPr>
        <p:txBody>
          <a:bodyPr wrap="square" rtlCol="0">
            <a:spAutoFit/>
          </a:bodyPr>
          <a:lstStyle/>
          <a:p>
            <a:endParaRPr lang="en-US" dirty="0"/>
          </a:p>
          <a:p>
            <a:r>
              <a:rPr lang="en-US" dirty="0"/>
              <a:t>.</a:t>
            </a:r>
            <a:r>
              <a:rPr lang="en-US" dirty="0" err="1"/>
              <a:t>lif</a:t>
            </a:r>
            <a:r>
              <a:rPr lang="en-US" dirty="0"/>
              <a:t> = LASAF</a:t>
            </a:r>
          </a:p>
          <a:p>
            <a:endParaRPr lang="en-US" dirty="0"/>
          </a:p>
          <a:p>
            <a:endParaRPr lang="en-US" dirty="0"/>
          </a:p>
          <a:p>
            <a:r>
              <a:rPr lang="en-US" dirty="0"/>
              <a:t>.</a:t>
            </a:r>
            <a:r>
              <a:rPr lang="en-US" dirty="0" err="1"/>
              <a:t>czi</a:t>
            </a:r>
            <a:r>
              <a:rPr lang="en-US" dirty="0"/>
              <a:t> / .</a:t>
            </a:r>
            <a:r>
              <a:rPr lang="en-US" dirty="0" err="1"/>
              <a:t>lsm</a:t>
            </a:r>
            <a:r>
              <a:rPr lang="en-US" dirty="0"/>
              <a:t> = Zen Zeiss</a:t>
            </a:r>
          </a:p>
          <a:p>
            <a:endParaRPr lang="en-US" dirty="0"/>
          </a:p>
          <a:p>
            <a:r>
              <a:rPr lang="en-US" dirty="0"/>
              <a:t>.</a:t>
            </a:r>
            <a:r>
              <a:rPr lang="en-US" dirty="0" err="1"/>
              <a:t>zvi</a:t>
            </a:r>
            <a:r>
              <a:rPr lang="en-US" dirty="0"/>
              <a:t> = </a:t>
            </a:r>
            <a:r>
              <a:rPr lang="en-US" dirty="0" err="1"/>
              <a:t>Axiovision</a:t>
            </a:r>
            <a:r>
              <a:rPr lang="en-US" dirty="0"/>
              <a:t> Zeiss  </a:t>
            </a:r>
          </a:p>
          <a:p>
            <a:endParaRPr lang="en-US" dirty="0"/>
          </a:p>
          <a:p>
            <a:endParaRPr lang="en-US" dirty="0"/>
          </a:p>
          <a:p>
            <a:r>
              <a:rPr lang="en-US" dirty="0"/>
              <a:t>.</a:t>
            </a:r>
            <a:r>
              <a:rPr lang="en-US" dirty="0" err="1"/>
              <a:t>nd</a:t>
            </a:r>
            <a:r>
              <a:rPr lang="en-US" dirty="0"/>
              <a:t>= </a:t>
            </a:r>
            <a:r>
              <a:rPr lang="en-US" dirty="0" err="1"/>
              <a:t>MetaMorph</a:t>
            </a:r>
            <a:r>
              <a:rPr lang="en-US" dirty="0"/>
              <a:t> (MDA)</a:t>
            </a:r>
          </a:p>
          <a:p>
            <a:endParaRPr lang="en-US" dirty="0"/>
          </a:p>
          <a:p>
            <a:endParaRPr lang="en-US" dirty="0"/>
          </a:p>
          <a:p>
            <a:r>
              <a:rPr lang="en-US" dirty="0"/>
              <a:t>.nd2 = NIS Nikon  </a:t>
            </a:r>
          </a:p>
        </p:txBody>
      </p:sp>
      <p:sp>
        <p:nvSpPr>
          <p:cNvPr id="4" name="ZoneTexte 3"/>
          <p:cNvSpPr txBox="1"/>
          <p:nvPr/>
        </p:nvSpPr>
        <p:spPr>
          <a:xfrm>
            <a:off x="2789313" y="116632"/>
            <a:ext cx="3565464" cy="584775"/>
          </a:xfrm>
          <a:prstGeom prst="rect">
            <a:avLst/>
          </a:prstGeom>
          <a:noFill/>
        </p:spPr>
        <p:txBody>
          <a:bodyPr wrap="none" rtlCol="0">
            <a:spAutoFit/>
          </a:bodyPr>
          <a:lstStyle/>
          <a:p>
            <a:pPr algn="ctr"/>
            <a:r>
              <a:rPr lang="en-US" sz="3200" b="1" dirty="0">
                <a:solidFill>
                  <a:schemeClr val="accent1"/>
                </a:solidFill>
              </a:rPr>
              <a:t>Microscopy formats</a:t>
            </a:r>
          </a:p>
        </p:txBody>
      </p:sp>
      <p:cxnSp>
        <p:nvCxnSpPr>
          <p:cNvPr id="5" name="Connecteur droit 4"/>
          <p:cNvCxnSpPr/>
          <p:nvPr/>
        </p:nvCxnSpPr>
        <p:spPr>
          <a:xfrm>
            <a:off x="0" y="836712"/>
            <a:ext cx="9144000"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3" name="Imag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1366" y="1600851"/>
            <a:ext cx="1190625" cy="590550"/>
          </a:xfrm>
          <a:prstGeom prst="rect">
            <a:avLst/>
          </a:prstGeom>
        </p:spPr>
      </p:pic>
      <p:pic>
        <p:nvPicPr>
          <p:cNvPr id="6" name="Imag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56791" y="2628596"/>
            <a:ext cx="1047750" cy="857250"/>
          </a:xfrm>
          <a:prstGeom prst="rect">
            <a:avLst/>
          </a:prstGeom>
        </p:spPr>
      </p:pic>
      <p:pic>
        <p:nvPicPr>
          <p:cNvPr id="7" name="Image 6"/>
          <p:cNvPicPr>
            <a:picLocks noChangeAspect="1"/>
          </p:cNvPicPr>
          <p:nvPr/>
        </p:nvPicPr>
        <p:blipFill>
          <a:blip r:embed="rId5"/>
          <a:stretch>
            <a:fillRect/>
          </a:stretch>
        </p:blipFill>
        <p:spPr>
          <a:xfrm>
            <a:off x="2261007" y="4652595"/>
            <a:ext cx="2124075" cy="666750"/>
          </a:xfrm>
          <a:prstGeom prst="rect">
            <a:avLst/>
          </a:prstGeom>
        </p:spPr>
      </p:pic>
      <p:pic>
        <p:nvPicPr>
          <p:cNvPr id="8" name="Image 7"/>
          <p:cNvPicPr>
            <a:picLocks noChangeAspect="1"/>
          </p:cNvPicPr>
          <p:nvPr/>
        </p:nvPicPr>
        <p:blipFill rotWithShape="1">
          <a:blip r:embed="rId6"/>
          <a:srcRect l="23844" t="9028" r="24197" b="8185"/>
          <a:stretch/>
        </p:blipFill>
        <p:spPr>
          <a:xfrm>
            <a:off x="3267545" y="3689615"/>
            <a:ext cx="1008000" cy="912002"/>
          </a:xfrm>
          <a:prstGeom prst="rect">
            <a:avLst/>
          </a:prstGeom>
        </p:spPr>
      </p:pic>
      <p:sp>
        <p:nvSpPr>
          <p:cNvPr id="9" name="Rectangle 8"/>
          <p:cNvSpPr/>
          <p:nvPr/>
        </p:nvSpPr>
        <p:spPr>
          <a:xfrm>
            <a:off x="503312" y="5548341"/>
            <a:ext cx="6576217" cy="369332"/>
          </a:xfrm>
          <a:prstGeom prst="rect">
            <a:avLst/>
          </a:prstGeom>
        </p:spPr>
        <p:txBody>
          <a:bodyPr wrap="square">
            <a:spAutoFit/>
          </a:bodyPr>
          <a:lstStyle/>
          <a:p>
            <a:r>
              <a:rPr lang="en-US" dirty="0"/>
              <a:t>Tiff / </a:t>
            </a:r>
            <a:r>
              <a:rPr lang="en-US" dirty="0" err="1"/>
              <a:t>Tif</a:t>
            </a:r>
            <a:r>
              <a:rPr lang="en-US" dirty="0"/>
              <a:t>  = </a:t>
            </a:r>
            <a:r>
              <a:rPr lang="en-US" dirty="0" err="1"/>
              <a:t>MetaMorph</a:t>
            </a:r>
            <a:r>
              <a:rPr lang="en-US" dirty="0"/>
              <a:t>, </a:t>
            </a:r>
            <a:r>
              <a:rPr lang="en-US" dirty="0" err="1"/>
              <a:t>MicroManager</a:t>
            </a:r>
            <a:r>
              <a:rPr lang="en-US" dirty="0"/>
              <a:t>, export from NIS/ZEN/LASAF</a:t>
            </a:r>
          </a:p>
        </p:txBody>
      </p:sp>
    </p:spTree>
    <p:extLst>
      <p:ext uri="{BB962C8B-B14F-4D97-AF65-F5344CB8AC3E}">
        <p14:creationId xmlns:p14="http://schemas.microsoft.com/office/powerpoint/2010/main" val="2600015155"/>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ZoneTexte 6"/>
          <p:cNvSpPr txBox="1"/>
          <p:nvPr/>
        </p:nvSpPr>
        <p:spPr>
          <a:xfrm>
            <a:off x="777922" y="3044280"/>
            <a:ext cx="7588155" cy="769441"/>
          </a:xfrm>
          <a:prstGeom prst="rect">
            <a:avLst/>
          </a:prstGeom>
          <a:noFill/>
          <a:ln w="31750">
            <a:solidFill>
              <a:schemeClr val="accent1"/>
            </a:solidFill>
          </a:ln>
        </p:spPr>
        <p:txBody>
          <a:bodyPr wrap="square" rtlCol="0">
            <a:spAutoFit/>
          </a:bodyPr>
          <a:lstStyle/>
          <a:p>
            <a:pPr algn="ctr"/>
            <a:r>
              <a:rPr lang="en-US" sz="4400" b="1" dirty="0">
                <a:solidFill>
                  <a:schemeClr val="accent1"/>
                </a:solidFill>
              </a:rPr>
              <a:t>Presentation of the software </a:t>
            </a:r>
          </a:p>
        </p:txBody>
      </p:sp>
    </p:spTree>
    <p:extLst>
      <p:ext uri="{BB962C8B-B14F-4D97-AF65-F5344CB8AC3E}">
        <p14:creationId xmlns:p14="http://schemas.microsoft.com/office/powerpoint/2010/main" val="6029037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ZoneTexte 7"/>
          <p:cNvSpPr txBox="1"/>
          <p:nvPr/>
        </p:nvSpPr>
        <p:spPr>
          <a:xfrm>
            <a:off x="270057" y="1241039"/>
            <a:ext cx="7416824" cy="677108"/>
          </a:xfrm>
          <a:prstGeom prst="rect">
            <a:avLst/>
          </a:prstGeom>
          <a:noFill/>
        </p:spPr>
        <p:txBody>
          <a:bodyPr wrap="square" rtlCol="0">
            <a:spAutoFit/>
          </a:bodyPr>
          <a:lstStyle/>
          <a:p>
            <a:r>
              <a:rPr lang="fr-FR" sz="2000" dirty="0" err="1"/>
              <a:t>Website</a:t>
            </a:r>
            <a:r>
              <a:rPr lang="fr-FR" sz="2000" dirty="0"/>
              <a:t>: </a:t>
            </a:r>
            <a:r>
              <a:rPr lang="fr-FR" sz="2000" dirty="0">
                <a:hlinkClick r:id="rId3"/>
              </a:rPr>
              <a:t>http://rsbweb.nih.gov/ij/</a:t>
            </a:r>
            <a:r>
              <a:rPr lang="fr-FR" sz="2000" dirty="0"/>
              <a:t> </a:t>
            </a:r>
          </a:p>
          <a:p>
            <a:endParaRPr lang="fr-FR" dirty="0"/>
          </a:p>
        </p:txBody>
      </p:sp>
      <p:pic>
        <p:nvPicPr>
          <p:cNvPr id="2" name="Image 1"/>
          <p:cNvPicPr>
            <a:picLocks noChangeAspect="1"/>
          </p:cNvPicPr>
          <p:nvPr/>
        </p:nvPicPr>
        <p:blipFill rotWithShape="1">
          <a:blip r:embed="rId4" cstate="print">
            <a:extLst>
              <a:ext uri="{28A0092B-C50C-407E-A947-70E740481C1C}">
                <a14:useLocalDpi xmlns:a14="http://schemas.microsoft.com/office/drawing/2010/main" val="0"/>
              </a:ext>
            </a:extLst>
          </a:blip>
          <a:srcRect b="20092"/>
          <a:stretch/>
        </p:blipFill>
        <p:spPr>
          <a:xfrm>
            <a:off x="270057" y="1840417"/>
            <a:ext cx="4743450" cy="2892252"/>
          </a:xfrm>
          <a:prstGeom prst="rect">
            <a:avLst/>
          </a:prstGeom>
        </p:spPr>
      </p:pic>
      <p:sp>
        <p:nvSpPr>
          <p:cNvPr id="13" name="ZoneTexte 12"/>
          <p:cNvSpPr txBox="1"/>
          <p:nvPr/>
        </p:nvSpPr>
        <p:spPr>
          <a:xfrm>
            <a:off x="2771582" y="116632"/>
            <a:ext cx="3600859" cy="584775"/>
          </a:xfrm>
          <a:prstGeom prst="rect">
            <a:avLst/>
          </a:prstGeom>
          <a:noFill/>
        </p:spPr>
        <p:txBody>
          <a:bodyPr wrap="none" rtlCol="0">
            <a:spAutoFit/>
          </a:bodyPr>
          <a:lstStyle/>
          <a:p>
            <a:pPr algn="ctr"/>
            <a:r>
              <a:rPr lang="fr-FR" sz="3200" b="1" dirty="0">
                <a:solidFill>
                  <a:schemeClr val="accent1"/>
                </a:solidFill>
              </a:rPr>
              <a:t>First: </a:t>
            </a:r>
            <a:r>
              <a:rPr lang="fr-FR" sz="3200" b="1" dirty="0" err="1">
                <a:solidFill>
                  <a:schemeClr val="accent1"/>
                </a:solidFill>
              </a:rPr>
              <a:t>ImageJ</a:t>
            </a:r>
            <a:r>
              <a:rPr lang="fr-FR" sz="3200" b="1" dirty="0">
                <a:solidFill>
                  <a:schemeClr val="accent1"/>
                </a:solidFill>
              </a:rPr>
              <a:t> </a:t>
            </a:r>
            <a:r>
              <a:rPr lang="fr-FR" sz="3200" b="1" dirty="0" err="1">
                <a:solidFill>
                  <a:schemeClr val="accent1"/>
                </a:solidFill>
              </a:rPr>
              <a:t>project</a:t>
            </a:r>
            <a:endParaRPr lang="fr-FR" sz="3200" b="1" dirty="0">
              <a:solidFill>
                <a:schemeClr val="accent1"/>
              </a:solidFill>
            </a:endParaRPr>
          </a:p>
        </p:txBody>
      </p:sp>
      <p:cxnSp>
        <p:nvCxnSpPr>
          <p:cNvPr id="14" name="Connecteur droit 13"/>
          <p:cNvCxnSpPr/>
          <p:nvPr/>
        </p:nvCxnSpPr>
        <p:spPr>
          <a:xfrm>
            <a:off x="0" y="836712"/>
            <a:ext cx="9144000"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ZoneTexte 10"/>
          <p:cNvSpPr txBox="1"/>
          <p:nvPr/>
        </p:nvSpPr>
        <p:spPr>
          <a:xfrm>
            <a:off x="270057" y="5047847"/>
            <a:ext cx="6989862" cy="1477328"/>
          </a:xfrm>
          <a:prstGeom prst="rect">
            <a:avLst/>
          </a:prstGeom>
          <a:noFill/>
        </p:spPr>
        <p:txBody>
          <a:bodyPr wrap="none" rtlCol="0">
            <a:spAutoFit/>
          </a:bodyPr>
          <a:lstStyle/>
          <a:p>
            <a:pPr marL="285750" indent="-285750">
              <a:buFont typeface="Arial" panose="020B0604020202020204" pitchFamily="34" charset="0"/>
              <a:buChar char="•"/>
            </a:pPr>
            <a:r>
              <a:rPr lang="en-US" dirty="0"/>
              <a:t>NIH project: Wayne </a:t>
            </a:r>
            <a:r>
              <a:rPr lang="en-US" dirty="0" err="1"/>
              <a:t>Rasband</a:t>
            </a:r>
            <a:endParaRPr lang="en-US" dirty="0"/>
          </a:p>
          <a:p>
            <a:pPr marL="285750" indent="-285750">
              <a:buFont typeface="Arial" panose="020B0604020202020204" pitchFamily="34" charset="0"/>
              <a:buChar char="•"/>
            </a:pPr>
            <a:r>
              <a:rPr lang="en-US" dirty="0"/>
              <a:t>Open source</a:t>
            </a:r>
          </a:p>
          <a:p>
            <a:pPr marL="285750" indent="-285750">
              <a:buFont typeface="Arial" panose="020B0604020202020204" pitchFamily="34" charset="0"/>
              <a:buChar char="•"/>
            </a:pPr>
            <a:r>
              <a:rPr lang="en-US" dirty="0"/>
              <a:t>Collaborative and </a:t>
            </a:r>
            <a:r>
              <a:rPr lang="en-US" dirty="0" err="1"/>
              <a:t>evolutive</a:t>
            </a:r>
            <a:r>
              <a:rPr lang="en-US" dirty="0"/>
              <a:t> project: monthly version upgrades</a:t>
            </a:r>
          </a:p>
          <a:p>
            <a:pPr marL="285750" indent="-285750">
              <a:buFont typeface="Arial" panose="020B0604020202020204" pitchFamily="34" charset="0"/>
              <a:buChar char="•"/>
            </a:pPr>
            <a:r>
              <a:rPr lang="en-US" dirty="0"/>
              <a:t>Developers community: macros, plugins</a:t>
            </a:r>
          </a:p>
          <a:p>
            <a:pPr marL="285750" indent="-285750">
              <a:buFont typeface="Arial" panose="020B0604020202020204" pitchFamily="34" charset="0"/>
              <a:buChar char="•"/>
            </a:pPr>
            <a:r>
              <a:rPr lang="en-US" dirty="0"/>
              <a:t>Multi-platform compatibility: Windows, Mac OS, Linux, 32 and 64 bits</a:t>
            </a:r>
          </a:p>
        </p:txBody>
      </p:sp>
    </p:spTree>
    <p:extLst>
      <p:ext uri="{BB962C8B-B14F-4D97-AF65-F5344CB8AC3E}">
        <p14:creationId xmlns:p14="http://schemas.microsoft.com/office/powerpoint/2010/main" val="32431105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338088" y="1601823"/>
            <a:ext cx="2160000" cy="1186813"/>
          </a:xfrm>
          <a:prstGeom prst="rect">
            <a:avLst/>
          </a:prstGeom>
        </p:spPr>
      </p:pic>
      <p:pic>
        <p:nvPicPr>
          <p:cNvPr id="13" name="Image 1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682614" y="2750323"/>
            <a:ext cx="1081004" cy="1620000"/>
          </a:xfrm>
          <a:prstGeom prst="rect">
            <a:avLst/>
          </a:prstGeom>
        </p:spPr>
      </p:pic>
      <p:pic>
        <p:nvPicPr>
          <p:cNvPr id="14" name="Image 13"/>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893632" y="4481169"/>
            <a:ext cx="1321579" cy="1620000"/>
          </a:xfrm>
          <a:prstGeom prst="rect">
            <a:avLst/>
          </a:prstGeom>
        </p:spPr>
      </p:pic>
      <p:pic>
        <p:nvPicPr>
          <p:cNvPr id="15" name="Image 14"/>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087081" y="4656308"/>
            <a:ext cx="1725652" cy="1620000"/>
          </a:xfrm>
          <a:prstGeom prst="rect">
            <a:avLst/>
          </a:prstGeom>
        </p:spPr>
      </p:pic>
      <p:cxnSp>
        <p:nvCxnSpPr>
          <p:cNvPr id="17" name="Connecteur droit avec flèche 16"/>
          <p:cNvCxnSpPr/>
          <p:nvPr/>
        </p:nvCxnSpPr>
        <p:spPr>
          <a:xfrm flipH="1">
            <a:off x="3949907" y="2872899"/>
            <a:ext cx="155166" cy="1699101"/>
          </a:xfrm>
          <a:prstGeom prst="straightConnector1">
            <a:avLst/>
          </a:prstGeom>
          <a:ln w="381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8" name="Connecteur droit avec flèche 17"/>
          <p:cNvCxnSpPr/>
          <p:nvPr/>
        </p:nvCxnSpPr>
        <p:spPr>
          <a:xfrm>
            <a:off x="5184843" y="2626468"/>
            <a:ext cx="2276272" cy="739302"/>
          </a:xfrm>
          <a:prstGeom prst="straightConnector1">
            <a:avLst/>
          </a:prstGeom>
          <a:ln w="381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9" name="Connecteur droit avec flèche 18"/>
          <p:cNvCxnSpPr/>
          <p:nvPr/>
        </p:nvCxnSpPr>
        <p:spPr>
          <a:xfrm>
            <a:off x="4581728" y="2750323"/>
            <a:ext cx="1628344" cy="1802221"/>
          </a:xfrm>
          <a:prstGeom prst="straightConnector1">
            <a:avLst/>
          </a:prstGeom>
          <a:ln w="3810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2" name="ZoneTexte 21"/>
          <p:cNvSpPr txBox="1"/>
          <p:nvPr/>
        </p:nvSpPr>
        <p:spPr>
          <a:xfrm>
            <a:off x="5334003" y="1938025"/>
            <a:ext cx="3634899" cy="646331"/>
          </a:xfrm>
          <a:prstGeom prst="rect">
            <a:avLst/>
          </a:prstGeom>
          <a:noFill/>
        </p:spPr>
        <p:txBody>
          <a:bodyPr wrap="square" rtlCol="0">
            <a:spAutoFit/>
          </a:bodyPr>
          <a:lstStyle/>
          <a:p>
            <a:r>
              <a:rPr lang="fr-FR" dirty="0"/>
              <a:t>Virtual Java machine:  translation of the source code</a:t>
            </a:r>
          </a:p>
        </p:txBody>
      </p:sp>
      <p:sp>
        <p:nvSpPr>
          <p:cNvPr id="23" name="ZoneTexte 22"/>
          <p:cNvSpPr txBox="1"/>
          <p:nvPr/>
        </p:nvSpPr>
        <p:spPr>
          <a:xfrm>
            <a:off x="458327" y="1534071"/>
            <a:ext cx="2216779" cy="2954655"/>
          </a:xfrm>
          <a:prstGeom prst="rect">
            <a:avLst/>
          </a:prstGeom>
          <a:noFill/>
          <a:ln>
            <a:solidFill>
              <a:schemeClr val="tx1"/>
            </a:solidFill>
          </a:ln>
        </p:spPr>
        <p:txBody>
          <a:bodyPr wrap="square" rtlCol="0">
            <a:spAutoFit/>
          </a:bodyPr>
          <a:lstStyle/>
          <a:p>
            <a:r>
              <a:rPr lang="fr-FR" sz="600" dirty="0"/>
              <a:t>if(</a:t>
            </a:r>
            <a:r>
              <a:rPr lang="fr-FR" sz="600" dirty="0" err="1"/>
              <a:t>nbre</a:t>
            </a:r>
            <a:r>
              <a:rPr lang="fr-FR" sz="600" dirty="0"/>
              <a:t>==1)</a:t>
            </a:r>
          </a:p>
          <a:p>
            <a:r>
              <a:rPr lang="fr-FR" sz="600" dirty="0"/>
              <a:t>{</a:t>
            </a:r>
          </a:p>
          <a:p>
            <a:r>
              <a:rPr lang="fr-FR" sz="600" dirty="0" err="1"/>
              <a:t>selectWindow</a:t>
            </a:r>
            <a:r>
              <a:rPr lang="fr-FR" sz="600" dirty="0"/>
              <a:t>(</a:t>
            </a:r>
            <a:r>
              <a:rPr lang="fr-FR" sz="600" dirty="0" err="1"/>
              <a:t>proj_verte</a:t>
            </a:r>
            <a:r>
              <a:rPr lang="fr-FR" sz="600" dirty="0"/>
              <a:t>);</a:t>
            </a:r>
          </a:p>
          <a:p>
            <a:r>
              <a:rPr lang="fr-FR" sz="600" dirty="0" err="1"/>
              <a:t>setTool</a:t>
            </a:r>
            <a:r>
              <a:rPr lang="fr-FR" sz="600" dirty="0"/>
              <a:t>("</a:t>
            </a:r>
            <a:r>
              <a:rPr lang="fr-FR" sz="600" dirty="0" err="1"/>
              <a:t>polygon</a:t>
            </a:r>
            <a:r>
              <a:rPr lang="fr-FR" sz="600" dirty="0"/>
              <a:t>");</a:t>
            </a:r>
          </a:p>
          <a:p>
            <a:r>
              <a:rPr lang="fr-FR" sz="600" dirty="0" err="1"/>
              <a:t>waitForUser</a:t>
            </a:r>
            <a:r>
              <a:rPr lang="fr-FR" sz="600" dirty="0"/>
              <a:t>("Trace la région d'intérêt");</a:t>
            </a:r>
          </a:p>
          <a:p>
            <a:r>
              <a:rPr lang="fr-FR" sz="600" dirty="0" err="1"/>
              <a:t>roiManager</a:t>
            </a:r>
            <a:r>
              <a:rPr lang="fr-FR" sz="600" dirty="0"/>
              <a:t>("</a:t>
            </a:r>
            <a:r>
              <a:rPr lang="fr-FR" sz="600" dirty="0" err="1"/>
              <a:t>Add</a:t>
            </a:r>
            <a:r>
              <a:rPr lang="fr-FR" sz="600" dirty="0"/>
              <a:t>");</a:t>
            </a:r>
          </a:p>
          <a:p>
            <a:r>
              <a:rPr lang="fr-FR" sz="600" dirty="0" err="1"/>
              <a:t>run</a:t>
            </a:r>
            <a:r>
              <a:rPr lang="fr-FR" sz="600" dirty="0"/>
              <a:t>("Select None");</a:t>
            </a:r>
          </a:p>
          <a:p>
            <a:endParaRPr lang="fr-FR" sz="600" dirty="0"/>
          </a:p>
          <a:p>
            <a:r>
              <a:rPr lang="fr-FR" sz="600" dirty="0" err="1"/>
              <a:t>setThreshold</a:t>
            </a:r>
            <a:r>
              <a:rPr lang="fr-FR" sz="600" dirty="0"/>
              <a:t>(2700, 4095);</a:t>
            </a:r>
          </a:p>
          <a:p>
            <a:r>
              <a:rPr lang="fr-FR" sz="600" dirty="0"/>
              <a:t>	</a:t>
            </a:r>
          </a:p>
          <a:p>
            <a:r>
              <a:rPr lang="fr-FR" sz="600" dirty="0" err="1"/>
              <a:t>roiManager</a:t>
            </a:r>
            <a:r>
              <a:rPr lang="fr-FR" sz="600" dirty="0"/>
              <a:t>("select", 0);</a:t>
            </a:r>
          </a:p>
          <a:p>
            <a:r>
              <a:rPr lang="fr-FR" sz="600" dirty="0" err="1"/>
              <a:t>run</a:t>
            </a:r>
            <a:r>
              <a:rPr lang="fr-FR" sz="600" dirty="0"/>
              <a:t>("</a:t>
            </a:r>
            <a:r>
              <a:rPr lang="fr-FR" sz="600" dirty="0" err="1"/>
              <a:t>Analyze</a:t>
            </a:r>
            <a:r>
              <a:rPr lang="fr-FR" sz="600" dirty="0"/>
              <a:t> </a:t>
            </a:r>
            <a:r>
              <a:rPr lang="fr-FR" sz="600" dirty="0" err="1"/>
              <a:t>Particles</a:t>
            </a:r>
            <a:r>
              <a:rPr lang="fr-FR" sz="600" dirty="0"/>
              <a:t>...", "size=1.80-Infinity </a:t>
            </a:r>
            <a:r>
              <a:rPr lang="fr-FR" sz="600" dirty="0" err="1"/>
              <a:t>circularity</a:t>
            </a:r>
            <a:r>
              <a:rPr lang="fr-FR" sz="600" dirty="0"/>
              <a:t>=0.00-1.00 show=</a:t>
            </a:r>
            <a:r>
              <a:rPr lang="fr-FR" sz="600" dirty="0" err="1"/>
              <a:t>Nothing</a:t>
            </a:r>
            <a:r>
              <a:rPr lang="fr-FR" sz="600" dirty="0"/>
              <a:t> </a:t>
            </a:r>
            <a:r>
              <a:rPr lang="fr-FR" sz="600" dirty="0" err="1"/>
              <a:t>add</a:t>
            </a:r>
            <a:r>
              <a:rPr lang="fr-FR" sz="600" dirty="0"/>
              <a:t>");</a:t>
            </a:r>
          </a:p>
          <a:p>
            <a:endParaRPr lang="fr-FR" sz="600" dirty="0"/>
          </a:p>
          <a:p>
            <a:r>
              <a:rPr lang="fr-FR" sz="600" dirty="0" err="1"/>
              <a:t>nRois</a:t>
            </a:r>
            <a:r>
              <a:rPr lang="fr-FR" sz="600" dirty="0"/>
              <a:t>=</a:t>
            </a:r>
            <a:r>
              <a:rPr lang="fr-FR" sz="600" dirty="0" err="1"/>
              <a:t>roiManager</a:t>
            </a:r>
            <a:r>
              <a:rPr lang="fr-FR" sz="600" dirty="0"/>
              <a:t>("count");</a:t>
            </a:r>
          </a:p>
          <a:p>
            <a:endParaRPr lang="fr-FR" sz="600" dirty="0"/>
          </a:p>
          <a:p>
            <a:r>
              <a:rPr lang="fr-FR" sz="600" dirty="0"/>
              <a:t>for(i=1; i&lt;</a:t>
            </a:r>
            <a:r>
              <a:rPr lang="fr-FR" sz="600" dirty="0" err="1"/>
              <a:t>nRois</a:t>
            </a:r>
            <a:r>
              <a:rPr lang="fr-FR" sz="600" dirty="0"/>
              <a:t>; i++)</a:t>
            </a:r>
          </a:p>
          <a:p>
            <a:r>
              <a:rPr lang="fr-FR" sz="600" dirty="0"/>
              <a:t>{</a:t>
            </a:r>
          </a:p>
          <a:p>
            <a:r>
              <a:rPr lang="fr-FR" sz="600" dirty="0" err="1"/>
              <a:t>selectWindow</a:t>
            </a:r>
            <a:r>
              <a:rPr lang="fr-FR" sz="600" dirty="0"/>
              <a:t>(</a:t>
            </a:r>
            <a:r>
              <a:rPr lang="fr-FR" sz="600" dirty="0" err="1"/>
              <a:t>proj_rouge</a:t>
            </a:r>
            <a:r>
              <a:rPr lang="fr-FR" sz="600" dirty="0"/>
              <a:t>);</a:t>
            </a:r>
          </a:p>
          <a:p>
            <a:r>
              <a:rPr lang="fr-FR" sz="600" dirty="0" err="1"/>
              <a:t>setThreshold</a:t>
            </a:r>
            <a:r>
              <a:rPr lang="fr-FR" sz="600" dirty="0"/>
              <a:t>(1950, 4095);</a:t>
            </a:r>
          </a:p>
          <a:p>
            <a:r>
              <a:rPr lang="fr-FR" sz="600" dirty="0" err="1"/>
              <a:t>roiManager</a:t>
            </a:r>
            <a:r>
              <a:rPr lang="fr-FR" sz="600" dirty="0"/>
              <a:t>("select", i);</a:t>
            </a:r>
          </a:p>
          <a:p>
            <a:r>
              <a:rPr lang="fr-FR" sz="600" dirty="0" err="1"/>
              <a:t>run</a:t>
            </a:r>
            <a:r>
              <a:rPr lang="fr-FR" sz="600" dirty="0"/>
              <a:t>("Set </a:t>
            </a:r>
            <a:r>
              <a:rPr lang="fr-FR" sz="600" dirty="0" err="1"/>
              <a:t>Measurements</a:t>
            </a:r>
            <a:r>
              <a:rPr lang="fr-FR" sz="600" dirty="0"/>
              <a:t>...", "area </a:t>
            </a:r>
            <a:r>
              <a:rPr lang="fr-FR" sz="600" dirty="0" err="1"/>
              <a:t>mean</a:t>
            </a:r>
            <a:r>
              <a:rPr lang="fr-FR" sz="600" dirty="0"/>
              <a:t> min display </a:t>
            </a:r>
            <a:r>
              <a:rPr lang="fr-FR" sz="600" dirty="0" err="1"/>
              <a:t>redirect</a:t>
            </a:r>
            <a:r>
              <a:rPr lang="fr-FR" sz="600" dirty="0"/>
              <a:t>=None </a:t>
            </a:r>
            <a:r>
              <a:rPr lang="fr-FR" sz="600" dirty="0" err="1"/>
              <a:t>decimal</a:t>
            </a:r>
            <a:r>
              <a:rPr lang="fr-FR" sz="600" dirty="0"/>
              <a:t>=3");</a:t>
            </a:r>
          </a:p>
          <a:p>
            <a:r>
              <a:rPr lang="fr-FR" sz="600" dirty="0" err="1"/>
              <a:t>run</a:t>
            </a:r>
            <a:r>
              <a:rPr lang="fr-FR" sz="600" dirty="0"/>
              <a:t>("</a:t>
            </a:r>
            <a:r>
              <a:rPr lang="fr-FR" sz="600" dirty="0" err="1"/>
              <a:t>Analyze</a:t>
            </a:r>
            <a:r>
              <a:rPr lang="fr-FR" sz="600" dirty="0"/>
              <a:t> </a:t>
            </a:r>
            <a:r>
              <a:rPr lang="fr-FR" sz="600" dirty="0" err="1"/>
              <a:t>Particles</a:t>
            </a:r>
            <a:r>
              <a:rPr lang="fr-FR" sz="600" dirty="0"/>
              <a:t>...", "size=0-Infinity </a:t>
            </a:r>
            <a:r>
              <a:rPr lang="fr-FR" sz="600" dirty="0" err="1"/>
              <a:t>circularity</a:t>
            </a:r>
            <a:r>
              <a:rPr lang="fr-FR" sz="600" dirty="0"/>
              <a:t>=0.00-1.00 show=</a:t>
            </a:r>
            <a:r>
              <a:rPr lang="fr-FR" sz="600" dirty="0" err="1"/>
              <a:t>Nothing</a:t>
            </a:r>
            <a:r>
              <a:rPr lang="fr-FR" sz="600" dirty="0"/>
              <a:t> </a:t>
            </a:r>
            <a:r>
              <a:rPr lang="fr-FR" sz="600" dirty="0" err="1"/>
              <a:t>summarize</a:t>
            </a:r>
            <a:r>
              <a:rPr lang="fr-FR" sz="600" dirty="0"/>
              <a:t>");</a:t>
            </a:r>
          </a:p>
          <a:p>
            <a:r>
              <a:rPr lang="fr-FR" sz="600" dirty="0"/>
              <a:t>}</a:t>
            </a:r>
          </a:p>
          <a:p>
            <a:endParaRPr lang="fr-FR" sz="600" dirty="0"/>
          </a:p>
          <a:p>
            <a:r>
              <a:rPr lang="fr-FR" sz="600" dirty="0" err="1"/>
              <a:t>selectWindow</a:t>
            </a:r>
            <a:r>
              <a:rPr lang="fr-FR" sz="600" dirty="0"/>
              <a:t>("</a:t>
            </a:r>
            <a:r>
              <a:rPr lang="fr-FR" sz="600" dirty="0" err="1"/>
              <a:t>Summary</a:t>
            </a:r>
            <a:r>
              <a:rPr lang="fr-FR" sz="600" dirty="0"/>
              <a:t>");</a:t>
            </a:r>
          </a:p>
          <a:p>
            <a:r>
              <a:rPr lang="fr-FR" sz="600" dirty="0" err="1"/>
              <a:t>saveAs</a:t>
            </a:r>
            <a:r>
              <a:rPr lang="fr-FR" sz="600" dirty="0"/>
              <a:t>("</a:t>
            </a:r>
            <a:r>
              <a:rPr lang="fr-FR" sz="600" dirty="0" err="1"/>
              <a:t>Text</a:t>
            </a:r>
            <a:r>
              <a:rPr lang="fr-FR" sz="600" dirty="0"/>
              <a:t>", </a:t>
            </a:r>
            <a:r>
              <a:rPr lang="fr-FR" sz="600" dirty="0" err="1"/>
              <a:t>dir_out+proj_rouge+"roi.xls</a:t>
            </a:r>
            <a:r>
              <a:rPr lang="fr-FR" sz="600" dirty="0"/>
              <a:t>");</a:t>
            </a:r>
          </a:p>
          <a:p>
            <a:r>
              <a:rPr lang="fr-FR" sz="600" dirty="0" err="1"/>
              <a:t>run</a:t>
            </a:r>
            <a:r>
              <a:rPr lang="fr-FR" sz="600" dirty="0"/>
              <a:t>("Close");</a:t>
            </a:r>
          </a:p>
          <a:p>
            <a:r>
              <a:rPr lang="fr-FR" sz="600" dirty="0"/>
              <a:t>}</a:t>
            </a:r>
          </a:p>
        </p:txBody>
      </p:sp>
      <p:cxnSp>
        <p:nvCxnSpPr>
          <p:cNvPr id="28" name="Connecteur droit avec flèche 27"/>
          <p:cNvCxnSpPr/>
          <p:nvPr/>
        </p:nvCxnSpPr>
        <p:spPr>
          <a:xfrm>
            <a:off x="2675106" y="2337911"/>
            <a:ext cx="933856" cy="0"/>
          </a:xfrm>
          <a:prstGeom prst="straightConnector1">
            <a:avLst/>
          </a:prstGeom>
          <a:ln w="3810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30" name="ZoneTexte 29"/>
          <p:cNvSpPr txBox="1"/>
          <p:nvPr/>
        </p:nvSpPr>
        <p:spPr>
          <a:xfrm>
            <a:off x="557146" y="1200894"/>
            <a:ext cx="2030419" cy="369332"/>
          </a:xfrm>
          <a:prstGeom prst="rect">
            <a:avLst/>
          </a:prstGeom>
          <a:noFill/>
        </p:spPr>
        <p:txBody>
          <a:bodyPr wrap="square" rtlCol="0">
            <a:spAutoFit/>
          </a:bodyPr>
          <a:lstStyle/>
          <a:p>
            <a:pPr algn="ctr"/>
            <a:r>
              <a:rPr lang="fr-FR" dirty="0"/>
              <a:t>Source code</a:t>
            </a:r>
          </a:p>
        </p:txBody>
      </p:sp>
      <p:sp>
        <p:nvSpPr>
          <p:cNvPr id="16" name="ZoneTexte 15"/>
          <p:cNvSpPr txBox="1"/>
          <p:nvPr/>
        </p:nvSpPr>
        <p:spPr>
          <a:xfrm>
            <a:off x="3712059" y="116632"/>
            <a:ext cx="1719894" cy="584775"/>
          </a:xfrm>
          <a:prstGeom prst="rect">
            <a:avLst/>
          </a:prstGeom>
          <a:noFill/>
        </p:spPr>
        <p:txBody>
          <a:bodyPr wrap="none" rtlCol="0">
            <a:spAutoFit/>
          </a:bodyPr>
          <a:lstStyle/>
          <a:p>
            <a:pPr algn="ctr"/>
            <a:r>
              <a:rPr lang="fr-FR" sz="3200" b="1" dirty="0">
                <a:solidFill>
                  <a:schemeClr val="accent1"/>
                </a:solidFill>
              </a:rPr>
              <a:t>J for Java</a:t>
            </a:r>
          </a:p>
        </p:txBody>
      </p:sp>
      <p:cxnSp>
        <p:nvCxnSpPr>
          <p:cNvPr id="20" name="Connecteur droit 19"/>
          <p:cNvCxnSpPr/>
          <p:nvPr/>
        </p:nvCxnSpPr>
        <p:spPr>
          <a:xfrm>
            <a:off x="0" y="836712"/>
            <a:ext cx="9144000"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313631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3"/>
          <p:cNvSpPr txBox="1"/>
          <p:nvPr/>
        </p:nvSpPr>
        <p:spPr>
          <a:xfrm>
            <a:off x="3039087" y="116632"/>
            <a:ext cx="3065839" cy="584775"/>
          </a:xfrm>
          <a:prstGeom prst="rect">
            <a:avLst/>
          </a:prstGeom>
          <a:noFill/>
        </p:spPr>
        <p:txBody>
          <a:bodyPr wrap="none" rtlCol="0">
            <a:spAutoFit/>
          </a:bodyPr>
          <a:lstStyle/>
          <a:p>
            <a:pPr algn="ctr"/>
            <a:r>
              <a:rPr lang="en-US" sz="3200" b="1" dirty="0">
                <a:solidFill>
                  <a:schemeClr val="accent2"/>
                </a:solidFill>
              </a:rPr>
              <a:t>F</a:t>
            </a:r>
            <a:r>
              <a:rPr lang="en-US" sz="3200" b="1" dirty="0">
                <a:solidFill>
                  <a:schemeClr val="accent1"/>
                </a:solidFill>
              </a:rPr>
              <a:t>iji </a:t>
            </a:r>
            <a:r>
              <a:rPr lang="en-US" sz="3200" b="1" dirty="0">
                <a:solidFill>
                  <a:schemeClr val="accent2"/>
                </a:solidFill>
              </a:rPr>
              <a:t>I</a:t>
            </a:r>
            <a:r>
              <a:rPr lang="en-US" sz="3200" b="1" dirty="0">
                <a:solidFill>
                  <a:schemeClr val="accent1"/>
                </a:solidFill>
              </a:rPr>
              <a:t>s </a:t>
            </a:r>
            <a:r>
              <a:rPr lang="en-US" sz="3200" b="1" dirty="0">
                <a:solidFill>
                  <a:schemeClr val="accent2"/>
                </a:solidFill>
              </a:rPr>
              <a:t>J</a:t>
            </a:r>
            <a:r>
              <a:rPr lang="en-US" sz="3200" b="1" dirty="0">
                <a:solidFill>
                  <a:schemeClr val="accent1"/>
                </a:solidFill>
              </a:rPr>
              <a:t>ust </a:t>
            </a:r>
            <a:r>
              <a:rPr lang="en-US" sz="3200" b="1" dirty="0">
                <a:solidFill>
                  <a:schemeClr val="accent2"/>
                </a:solidFill>
              </a:rPr>
              <a:t>I</a:t>
            </a:r>
            <a:r>
              <a:rPr lang="en-US" sz="3200" b="1" dirty="0">
                <a:solidFill>
                  <a:schemeClr val="accent1"/>
                </a:solidFill>
              </a:rPr>
              <a:t>mageJ</a:t>
            </a:r>
          </a:p>
        </p:txBody>
      </p:sp>
      <p:cxnSp>
        <p:nvCxnSpPr>
          <p:cNvPr id="5" name="Connecteur droit 4"/>
          <p:cNvCxnSpPr/>
          <p:nvPr/>
        </p:nvCxnSpPr>
        <p:spPr>
          <a:xfrm>
            <a:off x="0" y="836712"/>
            <a:ext cx="9144000"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3074" name="Picture 2"/>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9480" t="44381" r="59889" b="28631"/>
          <a:stretch/>
        </p:blipFill>
        <p:spPr bwMode="auto">
          <a:xfrm>
            <a:off x="1381328" y="2712431"/>
            <a:ext cx="6624536" cy="233463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ZoneTexte 5"/>
          <p:cNvSpPr txBox="1"/>
          <p:nvPr/>
        </p:nvSpPr>
        <p:spPr>
          <a:xfrm>
            <a:off x="846307" y="5533443"/>
            <a:ext cx="5232266" cy="923330"/>
          </a:xfrm>
          <a:prstGeom prst="rect">
            <a:avLst/>
          </a:prstGeom>
          <a:noFill/>
        </p:spPr>
        <p:txBody>
          <a:bodyPr wrap="none" rtlCol="0">
            <a:spAutoFit/>
          </a:bodyPr>
          <a:lstStyle/>
          <a:p>
            <a:pPr marL="285750" indent="-285750">
              <a:buFont typeface="Arial" panose="020B0604020202020204" pitchFamily="34" charset="0"/>
              <a:buChar char="•"/>
            </a:pPr>
            <a:r>
              <a:rPr lang="en-US" dirty="0"/>
              <a:t>Fiji comes as a portable application: No installation</a:t>
            </a:r>
          </a:p>
          <a:p>
            <a:pPr marL="285750" indent="-285750">
              <a:buFont typeface="Arial" panose="020B0604020202020204" pitchFamily="34" charset="0"/>
              <a:buChar char="•"/>
            </a:pPr>
            <a:r>
              <a:rPr lang="en-US" dirty="0"/>
              <a:t>Download, unpack and start </a:t>
            </a:r>
          </a:p>
          <a:p>
            <a:pPr marL="285750" indent="-285750">
              <a:buFont typeface="Arial" panose="020B0604020202020204" pitchFamily="34" charset="0"/>
              <a:buChar char="•"/>
            </a:pPr>
            <a:r>
              <a:rPr lang="en-US" dirty="0"/>
              <a:t>No administrator rights required</a:t>
            </a:r>
          </a:p>
        </p:txBody>
      </p:sp>
      <p:sp>
        <p:nvSpPr>
          <p:cNvPr id="8" name="ZoneTexte 7"/>
          <p:cNvSpPr txBox="1"/>
          <p:nvPr/>
        </p:nvSpPr>
        <p:spPr>
          <a:xfrm>
            <a:off x="846307" y="1707228"/>
            <a:ext cx="5171352" cy="646331"/>
          </a:xfrm>
          <a:prstGeom prst="rect">
            <a:avLst/>
          </a:prstGeom>
          <a:noFill/>
        </p:spPr>
        <p:txBody>
          <a:bodyPr wrap="none" rtlCol="0">
            <a:spAutoFit/>
          </a:bodyPr>
          <a:lstStyle/>
          <a:p>
            <a:pPr marL="285750" indent="-285750">
              <a:buFont typeface="Arial" panose="020B0604020202020204" pitchFamily="34" charset="0"/>
              <a:buChar char="•"/>
            </a:pPr>
            <a:r>
              <a:rPr lang="en-US" dirty="0"/>
              <a:t>Package already containing a certain list of plugins</a:t>
            </a:r>
          </a:p>
          <a:p>
            <a:pPr marL="285750" indent="-285750">
              <a:buFont typeface="Arial" panose="020B0604020202020204" pitchFamily="34" charset="0"/>
              <a:buChar char="•"/>
            </a:pPr>
            <a:r>
              <a:rPr lang="en-US" dirty="0"/>
              <a:t>Automatic updates of ImageJ and installed plugins</a:t>
            </a:r>
          </a:p>
        </p:txBody>
      </p:sp>
      <p:sp>
        <p:nvSpPr>
          <p:cNvPr id="7" name="ZoneTexte 6"/>
          <p:cNvSpPr txBox="1"/>
          <p:nvPr/>
        </p:nvSpPr>
        <p:spPr>
          <a:xfrm>
            <a:off x="847180" y="1016244"/>
            <a:ext cx="7416824" cy="400110"/>
          </a:xfrm>
          <a:prstGeom prst="rect">
            <a:avLst/>
          </a:prstGeom>
          <a:noFill/>
        </p:spPr>
        <p:txBody>
          <a:bodyPr wrap="square" rtlCol="0">
            <a:spAutoFit/>
          </a:bodyPr>
          <a:lstStyle/>
          <a:p>
            <a:pPr algn="ctr"/>
            <a:r>
              <a:rPr lang="en-US" sz="2000" dirty="0"/>
              <a:t>Website: </a:t>
            </a:r>
            <a:r>
              <a:rPr lang="en-US" sz="2000" dirty="0">
                <a:hlinkClick r:id="rId4"/>
              </a:rPr>
              <a:t>http://fiji.sc/Fiji</a:t>
            </a:r>
            <a:endParaRPr lang="en-US" sz="2000" dirty="0"/>
          </a:p>
        </p:txBody>
      </p:sp>
    </p:spTree>
    <p:extLst>
      <p:ext uri="{BB962C8B-B14F-4D97-AF65-F5344CB8AC3E}">
        <p14:creationId xmlns:p14="http://schemas.microsoft.com/office/powerpoint/2010/main" val="6055689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3"/>
          <p:cNvSpPr txBox="1"/>
          <p:nvPr/>
        </p:nvSpPr>
        <p:spPr>
          <a:xfrm>
            <a:off x="3430190" y="116632"/>
            <a:ext cx="2283638" cy="584775"/>
          </a:xfrm>
          <a:prstGeom prst="rect">
            <a:avLst/>
          </a:prstGeom>
          <a:noFill/>
        </p:spPr>
        <p:txBody>
          <a:bodyPr wrap="none" rtlCol="0">
            <a:spAutoFit/>
          </a:bodyPr>
          <a:lstStyle/>
          <a:p>
            <a:pPr algn="ctr"/>
            <a:r>
              <a:rPr lang="en-US" sz="3200" b="1">
                <a:solidFill>
                  <a:schemeClr val="accent1"/>
                </a:solidFill>
              </a:rPr>
              <a:t>Fiji interface</a:t>
            </a:r>
          </a:p>
        </p:txBody>
      </p:sp>
      <p:cxnSp>
        <p:nvCxnSpPr>
          <p:cNvPr id="5" name="Connecteur droit 4"/>
          <p:cNvCxnSpPr/>
          <p:nvPr/>
        </p:nvCxnSpPr>
        <p:spPr>
          <a:xfrm>
            <a:off x="0" y="836712"/>
            <a:ext cx="9144000"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4099" name="Picture 3"/>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26983" t="5384" r="65535" b="12317"/>
          <a:stretch/>
        </p:blipFill>
        <p:spPr bwMode="auto">
          <a:xfrm>
            <a:off x="291829" y="1586691"/>
            <a:ext cx="1177048" cy="517872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nvGrpSpPr>
          <p:cNvPr id="22" name="Groupe 21"/>
          <p:cNvGrpSpPr/>
          <p:nvPr/>
        </p:nvGrpSpPr>
        <p:grpSpPr>
          <a:xfrm>
            <a:off x="1630888" y="916512"/>
            <a:ext cx="7321969" cy="2283768"/>
            <a:chOff x="1257824" y="1179168"/>
            <a:chExt cx="7321969" cy="2283768"/>
          </a:xfrm>
        </p:grpSpPr>
        <p:pic>
          <p:nvPicPr>
            <p:cNvPr id="4098"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380203" y="1774541"/>
              <a:ext cx="5838825" cy="10477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8" name="ZoneTexte 7"/>
            <p:cNvSpPr txBox="1"/>
            <p:nvPr/>
          </p:nvSpPr>
          <p:spPr>
            <a:xfrm>
              <a:off x="6931647" y="3093604"/>
              <a:ext cx="1648146" cy="369332"/>
            </a:xfrm>
            <a:prstGeom prst="rect">
              <a:avLst/>
            </a:prstGeom>
            <a:noFill/>
          </p:spPr>
          <p:txBody>
            <a:bodyPr wrap="square" rtlCol="0">
              <a:spAutoFit/>
            </a:bodyPr>
            <a:lstStyle/>
            <a:p>
              <a:r>
                <a:rPr lang="en-US"/>
                <a:t>Toolset choice</a:t>
              </a:r>
            </a:p>
          </p:txBody>
        </p:sp>
        <p:sp>
          <p:nvSpPr>
            <p:cNvPr id="9" name="ZoneTexte 8"/>
            <p:cNvSpPr txBox="1"/>
            <p:nvPr/>
          </p:nvSpPr>
          <p:spPr>
            <a:xfrm>
              <a:off x="1257824" y="3093604"/>
              <a:ext cx="2016224" cy="369332"/>
            </a:xfrm>
            <a:prstGeom prst="rect">
              <a:avLst/>
            </a:prstGeom>
            <a:noFill/>
          </p:spPr>
          <p:txBody>
            <a:bodyPr wrap="square" rtlCol="0">
              <a:spAutoFit/>
            </a:bodyPr>
            <a:lstStyle/>
            <a:p>
              <a:pPr algn="ctr"/>
              <a:r>
                <a:rPr lang="en-US"/>
                <a:t>Current toolset</a:t>
              </a:r>
            </a:p>
          </p:txBody>
        </p:sp>
        <p:sp>
          <p:nvSpPr>
            <p:cNvPr id="10" name="ZoneTexte 9"/>
            <p:cNvSpPr txBox="1"/>
            <p:nvPr/>
          </p:nvSpPr>
          <p:spPr>
            <a:xfrm>
              <a:off x="2489148" y="1179168"/>
              <a:ext cx="1898014" cy="369332"/>
            </a:xfrm>
            <a:prstGeom prst="rect">
              <a:avLst/>
            </a:prstGeom>
            <a:noFill/>
          </p:spPr>
          <p:txBody>
            <a:bodyPr wrap="square" rtlCol="0">
              <a:spAutoFit/>
            </a:bodyPr>
            <a:lstStyle/>
            <a:p>
              <a:pPr algn="ctr"/>
              <a:r>
                <a:rPr lang="en-US"/>
                <a:t>Function tabs</a:t>
              </a:r>
            </a:p>
          </p:txBody>
        </p:sp>
        <p:sp>
          <p:nvSpPr>
            <p:cNvPr id="11" name="Accolade ouvrante 10"/>
            <p:cNvSpPr/>
            <p:nvPr/>
          </p:nvSpPr>
          <p:spPr>
            <a:xfrm rot="5400000">
              <a:off x="3332437" y="36062"/>
              <a:ext cx="216025" cy="3959572"/>
            </a:xfrm>
            <a:prstGeom prst="leftBrace">
              <a:avLst/>
            </a:prstGeom>
            <a:noFill/>
            <a:ln w="28575">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chemeClr val="bg1"/>
                </a:solidFill>
              </a:endParaRPr>
            </a:p>
          </p:txBody>
        </p:sp>
        <p:cxnSp>
          <p:nvCxnSpPr>
            <p:cNvPr id="12" name="Connecteur droit avec flèche 11"/>
            <p:cNvCxnSpPr/>
            <p:nvPr/>
          </p:nvCxnSpPr>
          <p:spPr>
            <a:xfrm flipV="1">
              <a:off x="3438284" y="1495220"/>
              <a:ext cx="6320" cy="504056"/>
            </a:xfrm>
            <a:prstGeom prst="straightConnector1">
              <a:avLst/>
            </a:prstGeom>
            <a:ln w="28575">
              <a:solidFill>
                <a:schemeClr val="accent1"/>
              </a:solidFill>
              <a:tailEnd type="arrow"/>
            </a:ln>
          </p:spPr>
          <p:style>
            <a:lnRef idx="1">
              <a:schemeClr val="accent1"/>
            </a:lnRef>
            <a:fillRef idx="0">
              <a:schemeClr val="accent1"/>
            </a:fillRef>
            <a:effectRef idx="0">
              <a:schemeClr val="accent1"/>
            </a:effectRef>
            <a:fontRef idx="minor">
              <a:schemeClr val="tx1"/>
            </a:fontRef>
          </p:style>
        </p:cxnSp>
        <p:cxnSp>
          <p:nvCxnSpPr>
            <p:cNvPr id="13" name="Connecteur droit avec flèche 12"/>
            <p:cNvCxnSpPr>
              <a:endCxn id="8" idx="0"/>
            </p:cNvCxnSpPr>
            <p:nvPr/>
          </p:nvCxnSpPr>
          <p:spPr>
            <a:xfrm>
              <a:off x="7028260" y="2439072"/>
              <a:ext cx="727460" cy="654532"/>
            </a:xfrm>
            <a:prstGeom prst="straightConnector1">
              <a:avLst/>
            </a:prstGeom>
            <a:ln w="28575">
              <a:solidFill>
                <a:schemeClr val="accent1"/>
              </a:solidFill>
              <a:tailEnd type="arrow"/>
            </a:ln>
          </p:spPr>
          <p:style>
            <a:lnRef idx="1">
              <a:schemeClr val="accent1"/>
            </a:lnRef>
            <a:fillRef idx="0">
              <a:schemeClr val="accent1"/>
            </a:fillRef>
            <a:effectRef idx="0">
              <a:schemeClr val="accent1"/>
            </a:effectRef>
            <a:fontRef idx="minor">
              <a:schemeClr val="tx1"/>
            </a:fontRef>
          </p:style>
        </p:cxnSp>
        <p:cxnSp>
          <p:nvCxnSpPr>
            <p:cNvPr id="14" name="Connecteur droit avec flèche 13"/>
            <p:cNvCxnSpPr/>
            <p:nvPr/>
          </p:nvCxnSpPr>
          <p:spPr>
            <a:xfrm flipH="1">
              <a:off x="2265936" y="2645907"/>
              <a:ext cx="2092" cy="549024"/>
            </a:xfrm>
            <a:prstGeom prst="straightConnector1">
              <a:avLst/>
            </a:prstGeom>
            <a:ln w="28575">
              <a:solidFill>
                <a:schemeClr val="accent1"/>
              </a:solidFill>
              <a:tailEnd type="arrow"/>
            </a:ln>
          </p:spPr>
          <p:style>
            <a:lnRef idx="1">
              <a:schemeClr val="accent1"/>
            </a:lnRef>
            <a:fillRef idx="0">
              <a:schemeClr val="accent1"/>
            </a:fillRef>
            <a:effectRef idx="0">
              <a:schemeClr val="accent1"/>
            </a:effectRef>
            <a:fontRef idx="minor">
              <a:schemeClr val="tx1"/>
            </a:fontRef>
          </p:style>
        </p:cxnSp>
        <p:sp>
          <p:nvSpPr>
            <p:cNvPr id="15" name="Accolade ouvrante 14"/>
            <p:cNvSpPr/>
            <p:nvPr/>
          </p:nvSpPr>
          <p:spPr>
            <a:xfrm rot="16200000" flipV="1">
              <a:off x="3922265" y="-45567"/>
              <a:ext cx="255273" cy="5178477"/>
            </a:xfrm>
            <a:prstGeom prst="leftBrace">
              <a:avLst>
                <a:gd name="adj1" fmla="val 8333"/>
                <a:gd name="adj2" fmla="val 84416"/>
              </a:avLst>
            </a:prstGeom>
            <a:noFill/>
            <a:ln w="28575">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16" name="Connecteur droit avec flèche 15"/>
            <p:cNvCxnSpPr>
              <a:stCxn id="17" idx="0"/>
            </p:cNvCxnSpPr>
            <p:nvPr/>
          </p:nvCxnSpPr>
          <p:spPr>
            <a:xfrm flipH="1" flipV="1">
              <a:off x="2645925" y="2645908"/>
              <a:ext cx="1403976" cy="447696"/>
            </a:xfrm>
            <a:prstGeom prst="straightConnector1">
              <a:avLst/>
            </a:prstGeom>
            <a:ln w="28575">
              <a:solidFill>
                <a:schemeClr val="accent1"/>
              </a:solidFill>
              <a:tailEnd type="arrow"/>
            </a:ln>
          </p:spPr>
          <p:style>
            <a:lnRef idx="1">
              <a:schemeClr val="accent1"/>
            </a:lnRef>
            <a:fillRef idx="0">
              <a:schemeClr val="accent1"/>
            </a:fillRef>
            <a:effectRef idx="0">
              <a:schemeClr val="accent1"/>
            </a:effectRef>
            <a:fontRef idx="minor">
              <a:schemeClr val="tx1"/>
            </a:fontRef>
          </p:style>
        </p:cxnSp>
        <p:sp>
          <p:nvSpPr>
            <p:cNvPr id="17" name="ZoneTexte 16"/>
            <p:cNvSpPr txBox="1"/>
            <p:nvPr/>
          </p:nvSpPr>
          <p:spPr>
            <a:xfrm>
              <a:off x="3041789" y="3093604"/>
              <a:ext cx="2016224" cy="369332"/>
            </a:xfrm>
            <a:prstGeom prst="rect">
              <a:avLst/>
            </a:prstGeom>
            <a:noFill/>
          </p:spPr>
          <p:txBody>
            <a:bodyPr wrap="square" rtlCol="0">
              <a:spAutoFit/>
            </a:bodyPr>
            <a:lstStyle/>
            <a:p>
              <a:pPr algn="ctr"/>
              <a:r>
                <a:rPr lang="en-US"/>
                <a:t>Current action</a:t>
              </a:r>
            </a:p>
          </p:txBody>
        </p:sp>
        <p:cxnSp>
          <p:nvCxnSpPr>
            <p:cNvPr id="18" name="Connecteur droit avec flèche 17"/>
            <p:cNvCxnSpPr/>
            <p:nvPr/>
          </p:nvCxnSpPr>
          <p:spPr>
            <a:xfrm flipH="1">
              <a:off x="6157273" y="1660802"/>
              <a:ext cx="182692" cy="637614"/>
            </a:xfrm>
            <a:prstGeom prst="straightConnector1">
              <a:avLst/>
            </a:prstGeom>
            <a:ln w="28575">
              <a:solidFill>
                <a:schemeClr val="accent1"/>
              </a:solidFill>
              <a:tailEnd type="arrow"/>
            </a:ln>
          </p:spPr>
          <p:style>
            <a:lnRef idx="1">
              <a:schemeClr val="accent1"/>
            </a:lnRef>
            <a:fillRef idx="0">
              <a:schemeClr val="accent1"/>
            </a:fillRef>
            <a:effectRef idx="0">
              <a:schemeClr val="accent1"/>
            </a:effectRef>
            <a:fontRef idx="minor">
              <a:schemeClr val="tx1"/>
            </a:fontRef>
          </p:style>
        </p:cxnSp>
        <p:sp>
          <p:nvSpPr>
            <p:cNvPr id="19" name="ZoneTexte 18"/>
            <p:cNvSpPr txBox="1"/>
            <p:nvPr/>
          </p:nvSpPr>
          <p:spPr>
            <a:xfrm>
              <a:off x="5439389" y="1179168"/>
              <a:ext cx="1835784" cy="369332"/>
            </a:xfrm>
            <a:prstGeom prst="rect">
              <a:avLst/>
            </a:prstGeom>
            <a:noFill/>
          </p:spPr>
          <p:txBody>
            <a:bodyPr wrap="square" rtlCol="0">
              <a:spAutoFit/>
            </a:bodyPr>
            <a:lstStyle/>
            <a:p>
              <a:pPr algn="ctr"/>
              <a:r>
                <a:rPr lang="en-US"/>
                <a:t>Current version</a:t>
              </a:r>
            </a:p>
          </p:txBody>
        </p:sp>
      </p:grpSp>
      <p:sp>
        <p:nvSpPr>
          <p:cNvPr id="23" name="ZoneTexte 22"/>
          <p:cNvSpPr txBox="1"/>
          <p:nvPr/>
        </p:nvSpPr>
        <p:spPr>
          <a:xfrm>
            <a:off x="1896902" y="6046393"/>
            <a:ext cx="4626908" cy="369332"/>
          </a:xfrm>
          <a:prstGeom prst="rect">
            <a:avLst/>
          </a:prstGeom>
          <a:noFill/>
        </p:spPr>
        <p:txBody>
          <a:bodyPr wrap="none" rtlCol="0">
            <a:spAutoFit/>
          </a:bodyPr>
          <a:lstStyle/>
          <a:p>
            <a:pPr marL="285750" indent="-285750">
              <a:buFont typeface="Arial" panose="020B0604020202020204" pitchFamily="34" charset="0"/>
              <a:buChar char="•"/>
            </a:pPr>
            <a:r>
              <a:rPr lang="en-US" dirty="0"/>
              <a:t>ImageJ/Fiji community developing free tools</a:t>
            </a:r>
          </a:p>
        </p:txBody>
      </p:sp>
      <p:sp>
        <p:nvSpPr>
          <p:cNvPr id="21" name="ZoneTexte 20"/>
          <p:cNvSpPr txBox="1"/>
          <p:nvPr/>
        </p:nvSpPr>
        <p:spPr>
          <a:xfrm>
            <a:off x="1582707" y="3924896"/>
            <a:ext cx="7241854" cy="1754326"/>
          </a:xfrm>
          <a:prstGeom prst="rect">
            <a:avLst/>
          </a:prstGeom>
          <a:noFill/>
        </p:spPr>
        <p:txBody>
          <a:bodyPr wrap="none" rtlCol="0">
            <a:spAutoFit/>
          </a:bodyPr>
          <a:lstStyle/>
          <a:p>
            <a:r>
              <a:rPr lang="en-US" u="sng" dirty="0"/>
              <a:t>File</a:t>
            </a:r>
            <a:r>
              <a:rPr lang="en-US" dirty="0"/>
              <a:t>: Open/Close, Save…</a:t>
            </a:r>
          </a:p>
          <a:p>
            <a:r>
              <a:rPr lang="en-US" u="sng" dirty="0"/>
              <a:t>Edit</a:t>
            </a:r>
            <a:r>
              <a:rPr lang="en-US" dirty="0"/>
              <a:t>: Copy/paste/cut, Selections parameters, Options…</a:t>
            </a:r>
          </a:p>
          <a:p>
            <a:r>
              <a:rPr lang="en-US" u="sng" dirty="0"/>
              <a:t>Image</a:t>
            </a:r>
            <a:r>
              <a:rPr lang="en-US" dirty="0"/>
              <a:t>: 2D/3D Image representation, Transformation, Stacks manipulation…</a:t>
            </a:r>
          </a:p>
          <a:p>
            <a:r>
              <a:rPr lang="en-US" u="sng" dirty="0"/>
              <a:t>Process</a:t>
            </a:r>
            <a:r>
              <a:rPr lang="en-US" dirty="0"/>
              <a:t>: Mathematical operations on images, Filtering…</a:t>
            </a:r>
          </a:p>
          <a:p>
            <a:r>
              <a:rPr lang="en-US" u="sng" dirty="0"/>
              <a:t>Analyze</a:t>
            </a:r>
            <a:r>
              <a:rPr lang="en-US" dirty="0"/>
              <a:t>: 2D/3D analysis tools</a:t>
            </a:r>
          </a:p>
          <a:p>
            <a:r>
              <a:rPr lang="en-US" u="sng" dirty="0"/>
              <a:t>Plugins</a:t>
            </a:r>
            <a:r>
              <a:rPr lang="en-US" dirty="0"/>
              <a:t>: Macros tools, Additional functions</a:t>
            </a:r>
          </a:p>
        </p:txBody>
      </p:sp>
    </p:spTree>
    <p:extLst>
      <p:ext uri="{BB962C8B-B14F-4D97-AF65-F5344CB8AC3E}">
        <p14:creationId xmlns:p14="http://schemas.microsoft.com/office/powerpoint/2010/main" val="23707905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p:cNvPicPr>
            <a:picLocks noChangeAspect="1"/>
          </p:cNvPicPr>
          <p:nvPr/>
        </p:nvPicPr>
        <p:blipFill rotWithShape="1">
          <a:blip r:embed="rId3" cstate="print">
            <a:extLst>
              <a:ext uri="{28A0092B-C50C-407E-A947-70E740481C1C}">
                <a14:useLocalDpi xmlns:a14="http://schemas.microsoft.com/office/drawing/2010/main" val="0"/>
              </a:ext>
            </a:extLst>
          </a:blip>
          <a:srcRect b="28287"/>
          <a:stretch/>
        </p:blipFill>
        <p:spPr>
          <a:xfrm>
            <a:off x="818886" y="1235340"/>
            <a:ext cx="4733925" cy="2868896"/>
          </a:xfrm>
          <a:prstGeom prst="rect">
            <a:avLst/>
          </a:prstGeom>
        </p:spPr>
      </p:pic>
      <p:pic>
        <p:nvPicPr>
          <p:cNvPr id="3" name="Image 2"/>
          <p:cNvPicPr>
            <a:picLocks noChangeAspect="1"/>
          </p:cNvPicPr>
          <p:nvPr/>
        </p:nvPicPr>
        <p:blipFill rotWithShape="1">
          <a:blip r:embed="rId4" cstate="print">
            <a:extLst>
              <a:ext uri="{28A0092B-C50C-407E-A947-70E740481C1C}">
                <a14:useLocalDpi xmlns:a14="http://schemas.microsoft.com/office/drawing/2010/main" val="0"/>
              </a:ext>
            </a:extLst>
          </a:blip>
          <a:srcRect r="24603" b="17353"/>
          <a:stretch/>
        </p:blipFill>
        <p:spPr>
          <a:xfrm>
            <a:off x="4706642" y="1887539"/>
            <a:ext cx="3565269" cy="2880000"/>
          </a:xfrm>
          <a:prstGeom prst="rect">
            <a:avLst/>
          </a:prstGeom>
        </p:spPr>
      </p:pic>
      <p:pic>
        <p:nvPicPr>
          <p:cNvPr id="4" name="Image 3"/>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556046" y="4511223"/>
            <a:ext cx="1588846" cy="1620000"/>
          </a:xfrm>
          <a:prstGeom prst="rect">
            <a:avLst/>
          </a:prstGeom>
        </p:spPr>
      </p:pic>
      <p:pic>
        <p:nvPicPr>
          <p:cNvPr id="5" name="Image 4"/>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123481" y="5051223"/>
            <a:ext cx="2756842" cy="1080000"/>
          </a:xfrm>
          <a:prstGeom prst="rect">
            <a:avLst/>
          </a:prstGeom>
        </p:spPr>
      </p:pic>
      <p:sp>
        <p:nvSpPr>
          <p:cNvPr id="8" name="Flèche droite 7"/>
          <p:cNvSpPr/>
          <p:nvPr/>
        </p:nvSpPr>
        <p:spPr>
          <a:xfrm>
            <a:off x="3098052" y="2879689"/>
            <a:ext cx="1856096" cy="545910"/>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nvGrpSpPr>
          <p:cNvPr id="11" name="Groupe 10"/>
          <p:cNvGrpSpPr/>
          <p:nvPr/>
        </p:nvGrpSpPr>
        <p:grpSpPr>
          <a:xfrm>
            <a:off x="375333" y="2333815"/>
            <a:ext cx="887106" cy="523220"/>
            <a:chOff x="191067" y="2072205"/>
            <a:chExt cx="887106" cy="523220"/>
          </a:xfrm>
        </p:grpSpPr>
        <p:sp>
          <p:nvSpPr>
            <p:cNvPr id="9" name="ZoneTexte 8"/>
            <p:cNvSpPr txBox="1"/>
            <p:nvPr/>
          </p:nvSpPr>
          <p:spPr>
            <a:xfrm>
              <a:off x="259307" y="2072205"/>
              <a:ext cx="818866" cy="523220"/>
            </a:xfrm>
            <a:prstGeom prst="rect">
              <a:avLst/>
            </a:prstGeom>
            <a:noFill/>
          </p:spPr>
          <p:txBody>
            <a:bodyPr wrap="square" rtlCol="0">
              <a:spAutoFit/>
            </a:bodyPr>
            <a:lstStyle/>
            <a:p>
              <a:r>
                <a:rPr lang="fr-FR" sz="2800" b="1" dirty="0"/>
                <a:t>1</a:t>
              </a:r>
            </a:p>
          </p:txBody>
        </p:sp>
        <p:sp>
          <p:nvSpPr>
            <p:cNvPr id="10" name="Ellipse 9"/>
            <p:cNvSpPr/>
            <p:nvPr/>
          </p:nvSpPr>
          <p:spPr>
            <a:xfrm>
              <a:off x="191067" y="2072205"/>
              <a:ext cx="518615" cy="523220"/>
            </a:xfrm>
            <a:prstGeom prst="ellips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14" name="Groupe 13"/>
          <p:cNvGrpSpPr/>
          <p:nvPr/>
        </p:nvGrpSpPr>
        <p:grpSpPr>
          <a:xfrm>
            <a:off x="4460982" y="5287741"/>
            <a:ext cx="902599" cy="536868"/>
            <a:chOff x="4460982" y="5287741"/>
            <a:chExt cx="902599" cy="536868"/>
          </a:xfrm>
        </p:grpSpPr>
        <p:sp>
          <p:nvSpPr>
            <p:cNvPr id="13" name="ZoneTexte 12"/>
            <p:cNvSpPr txBox="1"/>
            <p:nvPr/>
          </p:nvSpPr>
          <p:spPr>
            <a:xfrm>
              <a:off x="4544715" y="5301389"/>
              <a:ext cx="818866" cy="523220"/>
            </a:xfrm>
            <a:prstGeom prst="rect">
              <a:avLst/>
            </a:prstGeom>
            <a:noFill/>
          </p:spPr>
          <p:txBody>
            <a:bodyPr wrap="square" rtlCol="0">
              <a:spAutoFit/>
            </a:bodyPr>
            <a:lstStyle/>
            <a:p>
              <a:r>
                <a:rPr lang="fr-FR" sz="2800" b="1" dirty="0"/>
                <a:t>3</a:t>
              </a:r>
            </a:p>
          </p:txBody>
        </p:sp>
        <p:sp>
          <p:nvSpPr>
            <p:cNvPr id="15" name="Ellipse 14"/>
            <p:cNvSpPr/>
            <p:nvPr/>
          </p:nvSpPr>
          <p:spPr>
            <a:xfrm>
              <a:off x="4460982" y="5287741"/>
              <a:ext cx="518615" cy="523220"/>
            </a:xfrm>
            <a:prstGeom prst="ellips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17" name="Groupe 16"/>
          <p:cNvGrpSpPr/>
          <p:nvPr/>
        </p:nvGrpSpPr>
        <p:grpSpPr>
          <a:xfrm>
            <a:off x="818886" y="5121013"/>
            <a:ext cx="900754" cy="536887"/>
            <a:chOff x="1037239" y="5068003"/>
            <a:chExt cx="900754" cy="536887"/>
          </a:xfrm>
        </p:grpSpPr>
        <p:sp>
          <p:nvSpPr>
            <p:cNvPr id="12" name="ZoneTexte 11"/>
            <p:cNvSpPr txBox="1"/>
            <p:nvPr/>
          </p:nvSpPr>
          <p:spPr>
            <a:xfrm>
              <a:off x="1119127" y="5081670"/>
              <a:ext cx="818866" cy="523220"/>
            </a:xfrm>
            <a:prstGeom prst="rect">
              <a:avLst/>
            </a:prstGeom>
            <a:noFill/>
          </p:spPr>
          <p:txBody>
            <a:bodyPr wrap="square" rtlCol="0">
              <a:spAutoFit/>
            </a:bodyPr>
            <a:lstStyle/>
            <a:p>
              <a:r>
                <a:rPr lang="fr-FR" sz="2800" b="1" dirty="0"/>
                <a:t>2</a:t>
              </a:r>
            </a:p>
          </p:txBody>
        </p:sp>
        <p:sp>
          <p:nvSpPr>
            <p:cNvPr id="16" name="Ellipse 15"/>
            <p:cNvSpPr/>
            <p:nvPr/>
          </p:nvSpPr>
          <p:spPr>
            <a:xfrm>
              <a:off x="1037239" y="5068003"/>
              <a:ext cx="518615" cy="523220"/>
            </a:xfrm>
            <a:prstGeom prst="ellips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cxnSp>
        <p:nvCxnSpPr>
          <p:cNvPr id="19" name="Connecteur droit avec flèche 18"/>
          <p:cNvCxnSpPr/>
          <p:nvPr/>
        </p:nvCxnSpPr>
        <p:spPr>
          <a:xfrm flipH="1">
            <a:off x="7410734" y="2947929"/>
            <a:ext cx="469589" cy="0"/>
          </a:xfrm>
          <a:prstGeom prst="straightConnector1">
            <a:avLst/>
          </a:prstGeom>
          <a:ln w="28575">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3" name="Connecteur droit avec flèche 22"/>
          <p:cNvCxnSpPr/>
          <p:nvPr/>
        </p:nvCxnSpPr>
        <p:spPr>
          <a:xfrm flipH="1">
            <a:off x="6798846" y="3659897"/>
            <a:ext cx="469589" cy="0"/>
          </a:xfrm>
          <a:prstGeom prst="straightConnector1">
            <a:avLst/>
          </a:prstGeom>
          <a:ln w="28575">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1" name="ZoneTexte 20"/>
          <p:cNvSpPr txBox="1"/>
          <p:nvPr/>
        </p:nvSpPr>
        <p:spPr>
          <a:xfrm>
            <a:off x="3497038" y="116632"/>
            <a:ext cx="2149949" cy="584775"/>
          </a:xfrm>
          <a:prstGeom prst="rect">
            <a:avLst/>
          </a:prstGeom>
          <a:noFill/>
        </p:spPr>
        <p:txBody>
          <a:bodyPr wrap="none" rtlCol="0">
            <a:spAutoFit/>
          </a:bodyPr>
          <a:lstStyle/>
          <a:p>
            <a:pPr algn="ctr"/>
            <a:r>
              <a:rPr lang="fr-FR" sz="3200" b="1" dirty="0">
                <a:solidFill>
                  <a:schemeClr val="accent1"/>
                </a:solidFill>
              </a:rPr>
              <a:t>Online help</a:t>
            </a:r>
          </a:p>
        </p:txBody>
      </p:sp>
      <p:cxnSp>
        <p:nvCxnSpPr>
          <p:cNvPr id="24" name="Connecteur droit 23"/>
          <p:cNvCxnSpPr/>
          <p:nvPr/>
        </p:nvCxnSpPr>
        <p:spPr>
          <a:xfrm>
            <a:off x="0" y="836712"/>
            <a:ext cx="9144000"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523323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ZoneTexte 20"/>
          <p:cNvSpPr txBox="1"/>
          <p:nvPr/>
        </p:nvSpPr>
        <p:spPr>
          <a:xfrm>
            <a:off x="3756522" y="116632"/>
            <a:ext cx="1630960" cy="584775"/>
          </a:xfrm>
          <a:prstGeom prst="rect">
            <a:avLst/>
          </a:prstGeom>
          <a:noFill/>
        </p:spPr>
        <p:txBody>
          <a:bodyPr wrap="none" rtlCol="0">
            <a:spAutoFit/>
          </a:bodyPr>
          <a:lstStyle/>
          <a:p>
            <a:pPr algn="ctr"/>
            <a:r>
              <a:rPr lang="en-US" sz="3200" b="1">
                <a:solidFill>
                  <a:schemeClr val="accent1"/>
                </a:solidFill>
              </a:rPr>
              <a:t>Program</a:t>
            </a:r>
          </a:p>
        </p:txBody>
      </p:sp>
      <p:sp>
        <p:nvSpPr>
          <p:cNvPr id="19" name="ZoneTexte 6"/>
          <p:cNvSpPr txBox="1"/>
          <p:nvPr/>
        </p:nvSpPr>
        <p:spPr>
          <a:xfrm>
            <a:off x="271735" y="946385"/>
            <a:ext cx="8600533" cy="6324808"/>
          </a:xfrm>
          <a:prstGeom prst="rect">
            <a:avLst/>
          </a:prstGeom>
          <a:noFill/>
        </p:spPr>
        <p:txBody>
          <a:bodyPr wrap="square" rtlCol="0">
            <a:sp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50000"/>
              </a:lnSpc>
              <a:buFont typeface="Arial" panose="020B0604020202020204" pitchFamily="34" charset="0"/>
              <a:buChar char="•"/>
            </a:pPr>
            <a:endParaRPr lang="en-US" dirty="0"/>
          </a:p>
          <a:p>
            <a:pPr marL="285750" indent="-285750">
              <a:lnSpc>
                <a:spcPct val="150000"/>
              </a:lnSpc>
              <a:buFont typeface="Arial" panose="020B0604020202020204" pitchFamily="34" charset="0"/>
              <a:buChar char="•"/>
            </a:pPr>
            <a:r>
              <a:rPr lang="en-US" dirty="0" smtClean="0"/>
              <a:t>What </a:t>
            </a:r>
            <a:r>
              <a:rPr lang="en-US" dirty="0"/>
              <a:t>is a numerical image: Detectors for microscopy, Image dynamic, Image formats</a:t>
            </a:r>
          </a:p>
          <a:p>
            <a:pPr>
              <a:lnSpc>
                <a:spcPct val="150000"/>
              </a:lnSpc>
              <a:buFont typeface="Arial" pitchFamily="34" charset="0"/>
              <a:buChar char="•"/>
            </a:pPr>
            <a:endParaRPr lang="en-US" dirty="0"/>
          </a:p>
          <a:p>
            <a:pPr marL="285750" indent="-285750">
              <a:lnSpc>
                <a:spcPct val="150000"/>
              </a:lnSpc>
              <a:buFont typeface="Arial" panose="020B0604020202020204" pitchFamily="34" charset="0"/>
              <a:buChar char="•"/>
            </a:pPr>
            <a:endParaRPr lang="en-US" dirty="0"/>
          </a:p>
          <a:p>
            <a:pPr marL="285750" indent="-285750">
              <a:lnSpc>
                <a:spcPct val="150000"/>
              </a:lnSpc>
              <a:buFont typeface="Arial" panose="020B0604020202020204" pitchFamily="34" charset="0"/>
              <a:buChar char="•"/>
            </a:pPr>
            <a:endParaRPr lang="en-US" dirty="0"/>
          </a:p>
          <a:p>
            <a:pPr marL="285750" indent="-285750">
              <a:lnSpc>
                <a:spcPct val="150000"/>
              </a:lnSpc>
              <a:buFont typeface="Arial" panose="020B0604020202020204" pitchFamily="34" charset="0"/>
              <a:buChar char="•"/>
            </a:pPr>
            <a:r>
              <a:rPr lang="en-US" dirty="0" smtClean="0"/>
              <a:t>What </a:t>
            </a:r>
            <a:r>
              <a:rPr lang="en-US" dirty="0"/>
              <a:t>is </a:t>
            </a:r>
            <a:r>
              <a:rPr lang="en-US" dirty="0" err="1"/>
              <a:t>ImageJ</a:t>
            </a:r>
            <a:r>
              <a:rPr lang="en-US" dirty="0"/>
              <a:t>/Fiji : Download, Installation</a:t>
            </a:r>
          </a:p>
          <a:p>
            <a:pPr marL="285750" indent="-285750">
              <a:lnSpc>
                <a:spcPct val="150000"/>
              </a:lnSpc>
              <a:buFont typeface="Arial" panose="020B0604020202020204" pitchFamily="34" charset="0"/>
              <a:buChar char="•"/>
            </a:pPr>
            <a:r>
              <a:rPr lang="en-US" dirty="0" smtClean="0"/>
              <a:t>First </a:t>
            </a:r>
            <a:r>
              <a:rPr lang="en-US" dirty="0"/>
              <a:t>steps with Fiji : Menus description, Online documentation</a:t>
            </a:r>
          </a:p>
          <a:p>
            <a:pPr marL="285750" indent="-285750">
              <a:lnSpc>
                <a:spcPct val="150000"/>
              </a:lnSpc>
              <a:buFont typeface="Arial" panose="020B0604020202020204" pitchFamily="34" charset="0"/>
              <a:buChar char="•"/>
            </a:pPr>
            <a:r>
              <a:rPr lang="en-US" baseline="0" dirty="0"/>
              <a:t>Basic Operations : Histogram manipulation, Images transformations</a:t>
            </a:r>
            <a:r>
              <a:rPr lang="en-US" baseline="0" dirty="0" smtClean="0"/>
              <a:t>,</a:t>
            </a:r>
            <a:r>
              <a:rPr lang="en-US" dirty="0" smtClean="0"/>
              <a:t> </a:t>
            </a:r>
            <a:r>
              <a:rPr lang="en-US" dirty="0"/>
              <a:t>Image calibrations, 3D visualization</a:t>
            </a:r>
          </a:p>
          <a:p>
            <a:pPr marL="285750" indent="-285750">
              <a:lnSpc>
                <a:spcPct val="150000"/>
              </a:lnSpc>
              <a:buFont typeface="Arial" panose="020B0604020202020204" pitchFamily="34" charset="0"/>
              <a:buChar char="•"/>
            </a:pPr>
            <a:endParaRPr lang="en-US" dirty="0"/>
          </a:p>
          <a:p>
            <a:pPr marL="285750" indent="-285750">
              <a:lnSpc>
                <a:spcPct val="150000"/>
              </a:lnSpc>
              <a:buFont typeface="Arial" panose="020B0604020202020204" pitchFamily="34" charset="0"/>
              <a:buChar char="•"/>
            </a:pPr>
            <a:endParaRPr lang="en-US" dirty="0"/>
          </a:p>
          <a:p>
            <a:pPr>
              <a:lnSpc>
                <a:spcPct val="150000"/>
              </a:lnSpc>
              <a:buFont typeface="Arial" pitchFamily="34" charset="0"/>
              <a:buChar char="•"/>
            </a:pPr>
            <a:endParaRPr lang="en-US" dirty="0"/>
          </a:p>
          <a:p>
            <a:pPr>
              <a:lnSpc>
                <a:spcPct val="150000"/>
              </a:lnSpc>
              <a:buFont typeface="Arial" pitchFamily="34" charset="0"/>
              <a:buChar char="•"/>
            </a:pPr>
            <a:endParaRPr lang="en-US" dirty="0"/>
          </a:p>
          <a:p>
            <a:pPr marL="285750" indent="-285750">
              <a:lnSpc>
                <a:spcPct val="150000"/>
              </a:lnSpc>
              <a:buFont typeface="Arial" panose="020B0604020202020204" pitchFamily="34" charset="0"/>
              <a:buChar char="•"/>
            </a:pPr>
            <a:endParaRPr lang="en-US" dirty="0"/>
          </a:p>
          <a:p>
            <a:pPr>
              <a:lnSpc>
                <a:spcPct val="150000"/>
              </a:lnSpc>
              <a:buFont typeface="Arial" pitchFamily="34" charset="0"/>
              <a:buChar char="•"/>
            </a:pPr>
            <a:endParaRPr lang="en-US" baseline="0" dirty="0"/>
          </a:p>
        </p:txBody>
      </p:sp>
      <p:cxnSp>
        <p:nvCxnSpPr>
          <p:cNvPr id="22" name="Connecteur droit 21"/>
          <p:cNvCxnSpPr/>
          <p:nvPr/>
        </p:nvCxnSpPr>
        <p:spPr>
          <a:xfrm>
            <a:off x="0" y="836712"/>
            <a:ext cx="9144000"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25"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88778" y="1910576"/>
            <a:ext cx="2826858" cy="9670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6" name="Image 2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676551" y="2058236"/>
            <a:ext cx="3539792" cy="743911"/>
          </a:xfrm>
          <a:prstGeom prst="rect">
            <a:avLst/>
          </a:prstGeom>
        </p:spPr>
      </p:pic>
      <p:pic>
        <p:nvPicPr>
          <p:cNvPr id="1028" name="Picture 4" descr="C:\Users\mmondin\Desktop\C2-FluorescentCells-1.jpg"/>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b="798"/>
          <a:stretch/>
        </p:blipFill>
        <p:spPr bwMode="auto">
          <a:xfrm>
            <a:off x="2699209" y="4846856"/>
            <a:ext cx="1828762" cy="1700123"/>
          </a:xfrm>
          <a:prstGeom prst="rect">
            <a:avLst/>
          </a:prstGeom>
          <a:noFill/>
          <a:extLst>
            <a:ext uri="{909E8E84-426E-40DD-AFC4-6F175D3DCCD1}">
              <a14:hiddenFill xmlns:a14="http://schemas.microsoft.com/office/drawing/2010/main">
                <a:solidFill>
                  <a:srgbClr val="FFFFFF"/>
                </a:solidFill>
              </a14:hiddenFill>
            </a:ext>
          </a:extLst>
        </p:spPr>
      </p:pic>
      <p:pic>
        <p:nvPicPr>
          <p:cNvPr id="1029" name="Picture 5" descr="C:\Users\mmondin\Desktop\C2-FluorescentCells2.jpg"/>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b="798"/>
          <a:stretch/>
        </p:blipFill>
        <p:spPr bwMode="auto">
          <a:xfrm>
            <a:off x="4550021" y="4846511"/>
            <a:ext cx="1828762" cy="1700123"/>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C:\Users\mmondin\Desktop\FluorescentCells.tif (RGB).jp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6387581" y="4846511"/>
            <a:ext cx="1828762" cy="16994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65678148"/>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ZoneTexte 6"/>
          <p:cNvSpPr txBox="1"/>
          <p:nvPr/>
        </p:nvSpPr>
        <p:spPr>
          <a:xfrm>
            <a:off x="968991" y="3044280"/>
            <a:ext cx="7260609" cy="769441"/>
          </a:xfrm>
          <a:prstGeom prst="rect">
            <a:avLst/>
          </a:prstGeom>
          <a:noFill/>
          <a:ln w="31750">
            <a:solidFill>
              <a:schemeClr val="accent1"/>
            </a:solidFill>
          </a:ln>
        </p:spPr>
        <p:txBody>
          <a:bodyPr wrap="square" rtlCol="0">
            <a:spAutoFit/>
          </a:bodyPr>
          <a:lstStyle/>
          <a:p>
            <a:pPr algn="ctr"/>
            <a:r>
              <a:rPr lang="en-US" sz="4400" b="1">
                <a:solidFill>
                  <a:schemeClr val="accent1"/>
                </a:solidFill>
              </a:rPr>
              <a:t>Basic operations</a:t>
            </a:r>
          </a:p>
        </p:txBody>
      </p:sp>
    </p:spTree>
    <p:extLst>
      <p:ext uri="{BB962C8B-B14F-4D97-AF65-F5344CB8AC3E}">
        <p14:creationId xmlns:p14="http://schemas.microsoft.com/office/powerpoint/2010/main" val="382691541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p:cNvSpPr txBox="1"/>
          <p:nvPr/>
        </p:nvSpPr>
        <p:spPr>
          <a:xfrm>
            <a:off x="516337" y="1594756"/>
            <a:ext cx="8218226" cy="3447098"/>
          </a:xfrm>
          <a:prstGeom prst="rect">
            <a:avLst/>
          </a:prstGeom>
          <a:noFill/>
        </p:spPr>
        <p:txBody>
          <a:bodyPr wrap="square" rtlCol="0">
            <a:spAutoFit/>
          </a:bodyPr>
          <a:lstStyle/>
          <a:p>
            <a:pPr marL="285750" indent="-285750">
              <a:buFont typeface="Arial" panose="020B0604020202020204" pitchFamily="34" charset="0"/>
              <a:buChar char="•"/>
            </a:pPr>
            <a:r>
              <a:rPr lang="en-US" dirty="0"/>
              <a:t>One by one: </a:t>
            </a:r>
            <a:r>
              <a:rPr lang="en-US" b="1" dirty="0"/>
              <a:t>File\Open</a:t>
            </a:r>
          </a:p>
          <a:p>
            <a:pPr>
              <a:buFontTx/>
              <a:buChar char="-"/>
            </a:pPr>
            <a:endParaRPr lang="en-US" dirty="0"/>
          </a:p>
          <a:p>
            <a:pPr marL="285750" indent="-285750">
              <a:buFont typeface="Arial" panose="020B0604020202020204" pitchFamily="34" charset="0"/>
              <a:buChar char="•"/>
            </a:pPr>
            <a:r>
              <a:rPr lang="en-US" dirty="0"/>
              <a:t>One or several images or a folder simultaneously: </a:t>
            </a:r>
            <a:r>
              <a:rPr lang="en-US" b="1" dirty="0"/>
              <a:t>Drag &amp; Drop </a:t>
            </a:r>
            <a:r>
              <a:rPr lang="en-US" dirty="0"/>
              <a:t>on the Fiji window</a:t>
            </a:r>
          </a:p>
          <a:p>
            <a:endParaRPr lang="en-US" dirty="0"/>
          </a:p>
          <a:p>
            <a:r>
              <a:rPr lang="en-US" dirty="0"/>
              <a:t>	</a:t>
            </a:r>
            <a:r>
              <a:rPr lang="en-US" i="1" dirty="0"/>
              <a:t>Trick</a:t>
            </a:r>
            <a:r>
              <a:rPr lang="en-US" dirty="0"/>
              <a:t> : Automatic reorganization of images: </a:t>
            </a:r>
            <a:r>
              <a:rPr lang="en-US" b="1" dirty="0"/>
              <a:t>Window\Tile</a:t>
            </a:r>
          </a:p>
          <a:p>
            <a:endParaRPr lang="en-US" b="1" dirty="0"/>
          </a:p>
          <a:p>
            <a:pPr marL="285750" indent="-285750">
              <a:buFont typeface="Arial" panose="020B0604020202020204" pitchFamily="34" charset="0"/>
              <a:buChar char="•"/>
            </a:pPr>
            <a:r>
              <a:rPr lang="en-US" dirty="0"/>
              <a:t>Opening a ZEISS, LEICA, OLYMPUS or NIKON file: </a:t>
            </a:r>
            <a:r>
              <a:rPr lang="en-US" b="1" dirty="0"/>
              <a:t>Bio-Formats plugin, LOCI</a:t>
            </a:r>
          </a:p>
          <a:p>
            <a:endParaRPr lang="en-US" dirty="0"/>
          </a:p>
          <a:p>
            <a:r>
              <a:rPr lang="en-US" b="1" dirty="0"/>
              <a:t>Virtual Stack: </a:t>
            </a:r>
            <a:r>
              <a:rPr lang="en-US" dirty="0"/>
              <a:t>to open large image series that overcome the memory capacity</a:t>
            </a:r>
          </a:p>
          <a:p>
            <a:endParaRPr lang="en-US" b="1" dirty="0"/>
          </a:p>
          <a:p>
            <a:endParaRPr lang="en-US" b="1" dirty="0"/>
          </a:p>
          <a:p>
            <a:pPr algn="ctr"/>
            <a:endParaRPr lang="en-US" sz="2000" b="1" dirty="0"/>
          </a:p>
        </p:txBody>
      </p:sp>
      <p:sp>
        <p:nvSpPr>
          <p:cNvPr id="5" name="ZoneTexte 4"/>
          <p:cNvSpPr txBox="1"/>
          <p:nvPr/>
        </p:nvSpPr>
        <p:spPr>
          <a:xfrm>
            <a:off x="2593589" y="116632"/>
            <a:ext cx="3956852" cy="584775"/>
          </a:xfrm>
          <a:prstGeom prst="rect">
            <a:avLst/>
          </a:prstGeom>
          <a:noFill/>
        </p:spPr>
        <p:txBody>
          <a:bodyPr wrap="none" rtlCol="0">
            <a:spAutoFit/>
          </a:bodyPr>
          <a:lstStyle/>
          <a:p>
            <a:pPr algn="ctr"/>
            <a:r>
              <a:rPr lang="fr-FR" sz="3200" b="1" dirty="0">
                <a:solidFill>
                  <a:schemeClr val="accent1"/>
                </a:solidFill>
              </a:rPr>
              <a:t>How to open images ?</a:t>
            </a:r>
          </a:p>
        </p:txBody>
      </p:sp>
      <p:cxnSp>
        <p:nvCxnSpPr>
          <p:cNvPr id="7" name="Connecteur droit 6"/>
          <p:cNvCxnSpPr/>
          <p:nvPr/>
        </p:nvCxnSpPr>
        <p:spPr>
          <a:xfrm>
            <a:off x="0" y="836712"/>
            <a:ext cx="9144000"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062067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Image 10" descr="MAX_pieuvre.tif (33.3%)"/>
          <p:cNvPicPr>
            <a:picLocks noChangeAspect="1"/>
          </p:cNvPicPr>
          <p:nvPr/>
        </p:nvPicPr>
        <p:blipFill rotWithShape="1">
          <a:blip r:embed="rId3">
            <a:extLst>
              <a:ext uri="{28A0092B-C50C-407E-A947-70E740481C1C}">
                <a14:useLocalDpi xmlns:a14="http://schemas.microsoft.com/office/drawing/2010/main" val="0"/>
              </a:ext>
            </a:extLst>
          </a:blip>
          <a:srcRect t="-1" b="265"/>
          <a:stretch/>
        </p:blipFill>
        <p:spPr>
          <a:xfrm>
            <a:off x="357030" y="2510391"/>
            <a:ext cx="3440529" cy="3563837"/>
          </a:xfrm>
          <a:prstGeom prst="rect">
            <a:avLst/>
          </a:prstGeom>
        </p:spPr>
      </p:pic>
      <p:sp>
        <p:nvSpPr>
          <p:cNvPr id="8" name="ZoneTexte 7"/>
          <p:cNvSpPr txBox="1"/>
          <p:nvPr/>
        </p:nvSpPr>
        <p:spPr>
          <a:xfrm>
            <a:off x="796829" y="116632"/>
            <a:ext cx="7550465" cy="1077218"/>
          </a:xfrm>
          <a:prstGeom prst="rect">
            <a:avLst/>
          </a:prstGeom>
          <a:noFill/>
        </p:spPr>
        <p:txBody>
          <a:bodyPr wrap="none" rtlCol="0">
            <a:spAutoFit/>
          </a:bodyPr>
          <a:lstStyle/>
          <a:p>
            <a:pPr algn="ctr"/>
            <a:r>
              <a:rPr lang="en-US" sz="3200" b="1" dirty="0">
                <a:solidFill>
                  <a:schemeClr val="accent1"/>
                </a:solidFill>
              </a:rPr>
              <a:t>Image information : at the top of the image</a:t>
            </a:r>
          </a:p>
          <a:p>
            <a:pPr algn="ctr"/>
            <a:endParaRPr lang="en-US" sz="3200" b="1" dirty="0">
              <a:solidFill>
                <a:schemeClr val="accent1"/>
              </a:solidFill>
            </a:endParaRPr>
          </a:p>
        </p:txBody>
      </p:sp>
      <p:cxnSp>
        <p:nvCxnSpPr>
          <p:cNvPr id="9" name="Connecteur droit 8"/>
          <p:cNvCxnSpPr/>
          <p:nvPr/>
        </p:nvCxnSpPr>
        <p:spPr>
          <a:xfrm>
            <a:off x="0" y="836712"/>
            <a:ext cx="9144000"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Connecteur droit 12"/>
          <p:cNvCxnSpPr/>
          <p:nvPr/>
        </p:nvCxnSpPr>
        <p:spPr>
          <a:xfrm flipV="1">
            <a:off x="357030" y="1183738"/>
            <a:ext cx="173326" cy="1326654"/>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pic>
        <p:nvPicPr>
          <p:cNvPr id="5" name="Image 4" descr="MAX_pieuvre.tif (33.3%)"/>
          <p:cNvPicPr>
            <a:picLocks noChangeAspect="1"/>
          </p:cNvPicPr>
          <p:nvPr/>
        </p:nvPicPr>
        <p:blipFill rotWithShape="1">
          <a:blip r:embed="rId3">
            <a:extLst>
              <a:ext uri="{28A0092B-C50C-407E-A947-70E740481C1C}">
                <a14:useLocalDpi xmlns:a14="http://schemas.microsoft.com/office/drawing/2010/main" val="0"/>
              </a:ext>
            </a:extLst>
          </a:blip>
          <a:srcRect b="88874"/>
          <a:stretch/>
        </p:blipFill>
        <p:spPr>
          <a:xfrm>
            <a:off x="530356" y="1183737"/>
            <a:ext cx="8166417" cy="943643"/>
          </a:xfrm>
          <a:prstGeom prst="rect">
            <a:avLst/>
          </a:prstGeom>
        </p:spPr>
      </p:pic>
      <p:pic>
        <p:nvPicPr>
          <p:cNvPr id="29" name="Image 28" descr="pieuvre.czi (33.3%)"/>
          <p:cNvPicPr>
            <a:picLocks noChangeAspect="1"/>
          </p:cNvPicPr>
          <p:nvPr/>
        </p:nvPicPr>
        <p:blipFill rotWithShape="1">
          <a:blip r:embed="rId4">
            <a:extLst>
              <a:ext uri="{28A0092B-C50C-407E-A947-70E740481C1C}">
                <a14:useLocalDpi xmlns:a14="http://schemas.microsoft.com/office/drawing/2010/main" val="0"/>
              </a:ext>
            </a:extLst>
          </a:blip>
          <a:srcRect b="93878"/>
          <a:stretch/>
        </p:blipFill>
        <p:spPr>
          <a:xfrm>
            <a:off x="357030" y="2510391"/>
            <a:ext cx="3440529" cy="225646"/>
          </a:xfrm>
          <a:prstGeom prst="rect">
            <a:avLst/>
          </a:prstGeom>
        </p:spPr>
      </p:pic>
      <p:cxnSp>
        <p:nvCxnSpPr>
          <p:cNvPr id="18" name="Connecteur droit 17"/>
          <p:cNvCxnSpPr/>
          <p:nvPr/>
        </p:nvCxnSpPr>
        <p:spPr>
          <a:xfrm flipV="1">
            <a:off x="3797559" y="2127380"/>
            <a:ext cx="4899214" cy="753976"/>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21" name="ZoneTexte 20"/>
          <p:cNvSpPr txBox="1"/>
          <p:nvPr/>
        </p:nvSpPr>
        <p:spPr>
          <a:xfrm>
            <a:off x="4506685" y="3023118"/>
            <a:ext cx="3005118" cy="3000821"/>
          </a:xfrm>
          <a:prstGeom prst="rect">
            <a:avLst/>
          </a:prstGeom>
          <a:noFill/>
        </p:spPr>
        <p:txBody>
          <a:bodyPr wrap="none" rtlCol="0">
            <a:spAutoFit/>
          </a:bodyPr>
          <a:lstStyle/>
          <a:p>
            <a:pPr marL="285750" indent="-285750">
              <a:lnSpc>
                <a:spcPct val="150000"/>
              </a:lnSpc>
              <a:buFont typeface="Arial" panose="020B0604020202020204" pitchFamily="34" charset="0"/>
              <a:buChar char="•"/>
            </a:pPr>
            <a:r>
              <a:rPr lang="fr-FR" dirty="0" err="1"/>
              <a:t>Title</a:t>
            </a:r>
            <a:endParaRPr lang="fr-FR" dirty="0"/>
          </a:p>
          <a:p>
            <a:pPr marL="285750" indent="-285750">
              <a:lnSpc>
                <a:spcPct val="150000"/>
              </a:lnSpc>
              <a:buFont typeface="Arial" panose="020B0604020202020204" pitchFamily="34" charset="0"/>
              <a:buChar char="•"/>
            </a:pPr>
            <a:r>
              <a:rPr lang="fr-FR" dirty="0"/>
              <a:t>Display Size (%)</a:t>
            </a:r>
          </a:p>
          <a:p>
            <a:pPr marL="285750" indent="-285750">
              <a:lnSpc>
                <a:spcPct val="150000"/>
              </a:lnSpc>
              <a:buFont typeface="Arial" panose="020B0604020202020204" pitchFamily="34" charset="0"/>
              <a:buChar char="•"/>
            </a:pPr>
            <a:r>
              <a:rPr lang="fr-FR" dirty="0"/>
              <a:t>Slices</a:t>
            </a:r>
          </a:p>
          <a:p>
            <a:pPr marL="285750" indent="-285750">
              <a:lnSpc>
                <a:spcPct val="150000"/>
              </a:lnSpc>
              <a:buFont typeface="Arial" panose="020B0604020202020204" pitchFamily="34" charset="0"/>
              <a:buChar char="•"/>
            </a:pPr>
            <a:r>
              <a:rPr lang="fr-FR" dirty="0" err="1"/>
              <a:t>Channels</a:t>
            </a:r>
            <a:endParaRPr lang="fr-FR" dirty="0"/>
          </a:p>
          <a:p>
            <a:pPr marL="285750" indent="-285750">
              <a:lnSpc>
                <a:spcPct val="150000"/>
              </a:lnSpc>
              <a:buFont typeface="Arial" panose="020B0604020202020204" pitchFamily="34" charset="0"/>
              <a:buChar char="•"/>
            </a:pPr>
            <a:r>
              <a:rPr lang="fr-FR" dirty="0"/>
              <a:t>Size (calibration and pixels)</a:t>
            </a:r>
          </a:p>
          <a:p>
            <a:pPr marL="285750" indent="-285750">
              <a:lnSpc>
                <a:spcPct val="150000"/>
              </a:lnSpc>
              <a:buFont typeface="Arial" panose="020B0604020202020204" pitchFamily="34" charset="0"/>
              <a:buChar char="•"/>
            </a:pPr>
            <a:r>
              <a:rPr lang="fr-FR" dirty="0"/>
              <a:t>Type 8 Vs. 16 bits</a:t>
            </a:r>
          </a:p>
          <a:p>
            <a:pPr marL="285750" indent="-285750">
              <a:lnSpc>
                <a:spcPct val="150000"/>
              </a:lnSpc>
              <a:buFont typeface="Arial" panose="020B0604020202020204" pitchFamily="34" charset="0"/>
              <a:buChar char="•"/>
            </a:pPr>
            <a:r>
              <a:rPr lang="fr-FR" dirty="0" err="1"/>
              <a:t>Weight</a:t>
            </a:r>
            <a:endParaRPr lang="fr-FR" dirty="0"/>
          </a:p>
        </p:txBody>
      </p:sp>
      <p:pic>
        <p:nvPicPr>
          <p:cNvPr id="27" name="Image 26" descr="pieuvre.czi (33.3%)"/>
          <p:cNvPicPr>
            <a:picLocks noChangeAspect="1"/>
          </p:cNvPicPr>
          <p:nvPr/>
        </p:nvPicPr>
        <p:blipFill rotWithShape="1">
          <a:blip r:embed="rId4">
            <a:extLst>
              <a:ext uri="{28A0092B-C50C-407E-A947-70E740481C1C}">
                <a14:useLocalDpi xmlns:a14="http://schemas.microsoft.com/office/drawing/2010/main" val="0"/>
              </a:ext>
            </a:extLst>
          </a:blip>
          <a:srcRect b="93878"/>
          <a:stretch/>
        </p:blipFill>
        <p:spPr>
          <a:xfrm>
            <a:off x="530356" y="1183738"/>
            <a:ext cx="8166417" cy="535592"/>
          </a:xfrm>
          <a:prstGeom prst="rect">
            <a:avLst/>
          </a:prstGeom>
        </p:spPr>
      </p:pic>
      <p:cxnSp>
        <p:nvCxnSpPr>
          <p:cNvPr id="16" name="Connecteur droit 15"/>
          <p:cNvCxnSpPr/>
          <p:nvPr/>
        </p:nvCxnSpPr>
        <p:spPr>
          <a:xfrm flipV="1">
            <a:off x="357030" y="2127380"/>
            <a:ext cx="173326" cy="753976"/>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6" name="Rectangle 5"/>
          <p:cNvSpPr/>
          <p:nvPr/>
        </p:nvSpPr>
        <p:spPr>
          <a:xfrm>
            <a:off x="357030" y="2510391"/>
            <a:ext cx="3440529" cy="372768"/>
          </a:xfrm>
          <a:prstGeom prst="rect">
            <a:avLst/>
          </a:prstGeom>
          <a:no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14" name="Connecteur droit 13"/>
          <p:cNvCxnSpPr/>
          <p:nvPr/>
        </p:nvCxnSpPr>
        <p:spPr>
          <a:xfrm flipV="1">
            <a:off x="3797559" y="1193850"/>
            <a:ext cx="4899214" cy="1316541"/>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6719814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ZoneTexte 7"/>
          <p:cNvSpPr txBox="1"/>
          <p:nvPr/>
        </p:nvSpPr>
        <p:spPr>
          <a:xfrm>
            <a:off x="1078575" y="116632"/>
            <a:ext cx="6986977" cy="1077218"/>
          </a:xfrm>
          <a:prstGeom prst="rect">
            <a:avLst/>
          </a:prstGeom>
          <a:noFill/>
        </p:spPr>
        <p:txBody>
          <a:bodyPr wrap="none" rtlCol="0">
            <a:spAutoFit/>
          </a:bodyPr>
          <a:lstStyle/>
          <a:p>
            <a:pPr algn="ctr"/>
            <a:r>
              <a:rPr lang="en-US" sz="3200" b="1" dirty="0">
                <a:solidFill>
                  <a:schemeClr val="accent1"/>
                </a:solidFill>
              </a:rPr>
              <a:t>Image information : in the metadata file</a:t>
            </a:r>
          </a:p>
          <a:p>
            <a:pPr algn="ctr"/>
            <a:endParaRPr lang="en-US" sz="3200" b="1" dirty="0">
              <a:solidFill>
                <a:schemeClr val="accent1"/>
              </a:solidFill>
            </a:endParaRPr>
          </a:p>
        </p:txBody>
      </p:sp>
      <p:cxnSp>
        <p:nvCxnSpPr>
          <p:cNvPr id="9" name="Connecteur droit 8"/>
          <p:cNvCxnSpPr/>
          <p:nvPr/>
        </p:nvCxnSpPr>
        <p:spPr>
          <a:xfrm>
            <a:off x="0" y="836712"/>
            <a:ext cx="9144000"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ZoneTexte 9"/>
          <p:cNvSpPr txBox="1"/>
          <p:nvPr/>
        </p:nvSpPr>
        <p:spPr>
          <a:xfrm>
            <a:off x="6391275" y="1177249"/>
            <a:ext cx="2402927" cy="369332"/>
          </a:xfrm>
          <a:prstGeom prst="rect">
            <a:avLst/>
          </a:prstGeom>
          <a:noFill/>
          <a:ln w="25400">
            <a:solidFill>
              <a:schemeClr val="tx1">
                <a:lumMod val="75000"/>
                <a:lumOff val="25000"/>
              </a:schemeClr>
            </a:solidFill>
          </a:ln>
        </p:spPr>
        <p:txBody>
          <a:bodyPr wrap="square" rtlCol="0">
            <a:spAutoFit/>
          </a:bodyPr>
          <a:lstStyle/>
          <a:p>
            <a:r>
              <a:rPr lang="en-US"/>
              <a:t>Path: Image \ Show info</a:t>
            </a:r>
          </a:p>
        </p:txBody>
      </p:sp>
      <p:pic>
        <p:nvPicPr>
          <p:cNvPr id="11" name="Image 10" descr="Info for pieuvre.czi"/>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0080" y="1177249"/>
            <a:ext cx="5926337" cy="4719428"/>
          </a:xfrm>
          <a:prstGeom prst="rect">
            <a:avLst/>
          </a:prstGeom>
        </p:spPr>
      </p:pic>
    </p:spTree>
    <p:extLst>
      <p:ext uri="{BB962C8B-B14F-4D97-AF65-F5344CB8AC3E}">
        <p14:creationId xmlns:p14="http://schemas.microsoft.com/office/powerpoint/2010/main" val="36588645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ZoneTexte 7"/>
          <p:cNvSpPr txBox="1"/>
          <p:nvPr/>
        </p:nvSpPr>
        <p:spPr>
          <a:xfrm>
            <a:off x="1078575" y="116632"/>
            <a:ext cx="6986977" cy="1077218"/>
          </a:xfrm>
          <a:prstGeom prst="rect">
            <a:avLst/>
          </a:prstGeom>
          <a:noFill/>
        </p:spPr>
        <p:txBody>
          <a:bodyPr wrap="none" rtlCol="0">
            <a:spAutoFit/>
          </a:bodyPr>
          <a:lstStyle/>
          <a:p>
            <a:pPr algn="ctr"/>
            <a:r>
              <a:rPr lang="en-US" sz="3200" b="1" dirty="0">
                <a:solidFill>
                  <a:schemeClr val="accent1"/>
                </a:solidFill>
              </a:rPr>
              <a:t>Image information : in the metadata file</a:t>
            </a:r>
          </a:p>
          <a:p>
            <a:pPr algn="ctr"/>
            <a:endParaRPr lang="en-US" sz="3200" b="1" dirty="0">
              <a:solidFill>
                <a:schemeClr val="accent1"/>
              </a:solidFill>
            </a:endParaRPr>
          </a:p>
        </p:txBody>
      </p:sp>
      <p:cxnSp>
        <p:nvCxnSpPr>
          <p:cNvPr id="9" name="Connecteur droit 8"/>
          <p:cNvCxnSpPr/>
          <p:nvPr/>
        </p:nvCxnSpPr>
        <p:spPr>
          <a:xfrm>
            <a:off x="0" y="836712"/>
            <a:ext cx="9144000"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ZoneTexte 9"/>
          <p:cNvSpPr txBox="1"/>
          <p:nvPr/>
        </p:nvSpPr>
        <p:spPr>
          <a:xfrm>
            <a:off x="6391275" y="1177249"/>
            <a:ext cx="2402927" cy="369332"/>
          </a:xfrm>
          <a:prstGeom prst="rect">
            <a:avLst/>
          </a:prstGeom>
          <a:noFill/>
          <a:ln w="25400">
            <a:solidFill>
              <a:schemeClr val="tx1">
                <a:lumMod val="75000"/>
                <a:lumOff val="25000"/>
              </a:schemeClr>
            </a:solidFill>
          </a:ln>
        </p:spPr>
        <p:txBody>
          <a:bodyPr wrap="square" rtlCol="0">
            <a:spAutoFit/>
          </a:bodyPr>
          <a:lstStyle/>
          <a:p>
            <a:r>
              <a:rPr lang="en-US"/>
              <a:t>Path: Image \ Show info</a:t>
            </a:r>
          </a:p>
        </p:txBody>
      </p:sp>
      <p:sp>
        <p:nvSpPr>
          <p:cNvPr id="3" name="ZoneTexte 2"/>
          <p:cNvSpPr txBox="1"/>
          <p:nvPr/>
        </p:nvSpPr>
        <p:spPr>
          <a:xfrm>
            <a:off x="255777" y="2076340"/>
            <a:ext cx="8632445" cy="2957861"/>
          </a:xfrm>
          <a:prstGeom prst="rect">
            <a:avLst/>
          </a:prstGeom>
          <a:noFill/>
        </p:spPr>
        <p:txBody>
          <a:bodyPr wrap="square" rtlCol="0">
            <a:spAutoFit/>
          </a:bodyPr>
          <a:lstStyle/>
          <a:p>
            <a:pPr marL="285750" indent="-285750">
              <a:lnSpc>
                <a:spcPct val="150000"/>
              </a:lnSpc>
              <a:buFontTx/>
              <a:buChar char="-"/>
            </a:pPr>
            <a:r>
              <a:rPr lang="en-US" dirty="0"/>
              <a:t>Information about acquisition : exposure time, gain, duration, </a:t>
            </a:r>
            <a:r>
              <a:rPr lang="en-US" dirty="0" err="1"/>
              <a:t>wavelenght</a:t>
            </a:r>
            <a:r>
              <a:rPr lang="en-US" dirty="0"/>
              <a:t>, objective,  …</a:t>
            </a:r>
          </a:p>
          <a:p>
            <a:pPr marL="285750" indent="-285750">
              <a:lnSpc>
                <a:spcPct val="150000"/>
              </a:lnSpc>
              <a:buFontTx/>
              <a:buChar char="-"/>
            </a:pPr>
            <a:r>
              <a:rPr lang="en-US" dirty="0"/>
              <a:t>Information about the image : title, size, resolution, location, …</a:t>
            </a:r>
          </a:p>
          <a:p>
            <a:pPr marL="285750" indent="-285750">
              <a:lnSpc>
                <a:spcPct val="150000"/>
              </a:lnSpc>
              <a:buFontTx/>
              <a:buChar char="-"/>
            </a:pPr>
            <a:r>
              <a:rPr lang="en-US" dirty="0"/>
              <a:t>Information about the display : range, magnification, threshold, region, …</a:t>
            </a:r>
          </a:p>
          <a:p>
            <a:pPr marL="285750" indent="-285750">
              <a:lnSpc>
                <a:spcPct val="150000"/>
              </a:lnSpc>
              <a:buFontTx/>
              <a:buChar char="-"/>
            </a:pPr>
            <a:endParaRPr lang="en-US" dirty="0"/>
          </a:p>
          <a:p>
            <a:pPr marL="285750" indent="-285750">
              <a:lnSpc>
                <a:spcPct val="150000"/>
              </a:lnSpc>
              <a:buFontTx/>
              <a:buChar char="-"/>
            </a:pPr>
            <a:endParaRPr lang="en-US" dirty="0"/>
          </a:p>
          <a:p>
            <a:pPr marL="285750" indent="-285750" algn="ctr">
              <a:lnSpc>
                <a:spcPct val="150000"/>
              </a:lnSpc>
              <a:buFont typeface="Wingdings" panose="05000000000000000000" pitchFamily="2" charset="2"/>
              <a:buChar char="Ø"/>
            </a:pPr>
            <a:r>
              <a:rPr lang="en-US" dirty="0"/>
              <a:t>Type of information depends on the file format, the acquisition software,</a:t>
            </a:r>
            <a:br>
              <a:rPr lang="en-US" dirty="0"/>
            </a:br>
            <a:r>
              <a:rPr lang="en-US" dirty="0"/>
              <a:t>and the microscopy type</a:t>
            </a:r>
          </a:p>
        </p:txBody>
      </p:sp>
    </p:spTree>
    <p:extLst>
      <p:ext uri="{BB962C8B-B14F-4D97-AF65-F5344CB8AC3E}">
        <p14:creationId xmlns:p14="http://schemas.microsoft.com/office/powerpoint/2010/main" val="183789389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ZoneTexte 16"/>
          <p:cNvSpPr txBox="1"/>
          <p:nvPr/>
        </p:nvSpPr>
        <p:spPr>
          <a:xfrm>
            <a:off x="4603380" y="1253909"/>
            <a:ext cx="2740385" cy="369332"/>
          </a:xfrm>
          <a:prstGeom prst="rect">
            <a:avLst/>
          </a:prstGeom>
          <a:noFill/>
          <a:ln w="25400">
            <a:solidFill>
              <a:schemeClr val="tx1">
                <a:lumMod val="75000"/>
                <a:lumOff val="25000"/>
              </a:schemeClr>
            </a:solidFill>
          </a:ln>
        </p:spPr>
        <p:txBody>
          <a:bodyPr wrap="square" rtlCol="0">
            <a:spAutoFit/>
          </a:bodyPr>
          <a:lstStyle/>
          <a:p>
            <a:r>
              <a:rPr lang="en-US" dirty="0"/>
              <a:t>Path: Image \ Properties</a:t>
            </a:r>
          </a:p>
        </p:txBody>
      </p:sp>
      <p:pic>
        <p:nvPicPr>
          <p:cNvPr id="2" name="Image 1"/>
          <p:cNvPicPr>
            <a:picLocks noChangeAspect="1"/>
          </p:cNvPicPr>
          <p:nvPr/>
        </p:nvPicPr>
        <p:blipFill rotWithShape="1">
          <a:blip r:embed="rId3" cstate="print">
            <a:extLst>
              <a:ext uri="{28A0092B-C50C-407E-A947-70E740481C1C}">
                <a14:useLocalDpi xmlns:a14="http://schemas.microsoft.com/office/drawing/2010/main" val="0"/>
              </a:ext>
            </a:extLst>
          </a:blip>
          <a:srcRect l="2337" t="1243" r="3865" b="1251"/>
          <a:stretch/>
        </p:blipFill>
        <p:spPr>
          <a:xfrm>
            <a:off x="7490890" y="1253909"/>
            <a:ext cx="1454327" cy="2880000"/>
          </a:xfrm>
          <a:prstGeom prst="rect">
            <a:avLst/>
          </a:prstGeom>
        </p:spPr>
      </p:pic>
      <p:sp>
        <p:nvSpPr>
          <p:cNvPr id="30" name="ZoneTexte 29"/>
          <p:cNvSpPr txBox="1"/>
          <p:nvPr/>
        </p:nvSpPr>
        <p:spPr>
          <a:xfrm>
            <a:off x="679342" y="116632"/>
            <a:ext cx="7785466" cy="1077218"/>
          </a:xfrm>
          <a:prstGeom prst="rect">
            <a:avLst/>
          </a:prstGeom>
          <a:noFill/>
        </p:spPr>
        <p:txBody>
          <a:bodyPr wrap="none" rtlCol="0">
            <a:spAutoFit/>
          </a:bodyPr>
          <a:lstStyle/>
          <a:p>
            <a:pPr algn="ctr"/>
            <a:r>
              <a:rPr lang="en-US" sz="3200" b="1" dirty="0">
                <a:solidFill>
                  <a:schemeClr val="accent1"/>
                </a:solidFill>
              </a:rPr>
              <a:t>Image information : </a:t>
            </a:r>
            <a:r>
              <a:rPr lang="en-US" sz="3200" b="1" dirty="0" smtClean="0">
                <a:solidFill>
                  <a:schemeClr val="accent1"/>
                </a:solidFill>
              </a:rPr>
              <a:t>calibration and scale bar</a:t>
            </a:r>
            <a:endParaRPr lang="en-US" sz="3200" b="1" dirty="0">
              <a:solidFill>
                <a:schemeClr val="accent1"/>
              </a:solidFill>
            </a:endParaRPr>
          </a:p>
          <a:p>
            <a:pPr algn="ctr"/>
            <a:endParaRPr lang="en-US" sz="3200" b="1" dirty="0">
              <a:solidFill>
                <a:schemeClr val="accent1"/>
              </a:solidFill>
            </a:endParaRPr>
          </a:p>
        </p:txBody>
      </p:sp>
      <p:cxnSp>
        <p:nvCxnSpPr>
          <p:cNvPr id="31" name="Connecteur droit 30"/>
          <p:cNvCxnSpPr/>
          <p:nvPr/>
        </p:nvCxnSpPr>
        <p:spPr>
          <a:xfrm>
            <a:off x="0" y="836712"/>
            <a:ext cx="9144000"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4" name="ZoneTexte 23"/>
          <p:cNvSpPr txBox="1"/>
          <p:nvPr/>
        </p:nvSpPr>
        <p:spPr>
          <a:xfrm>
            <a:off x="647583" y="3218076"/>
            <a:ext cx="5800298" cy="369332"/>
          </a:xfrm>
          <a:prstGeom prst="rect">
            <a:avLst/>
          </a:prstGeom>
          <a:noFill/>
        </p:spPr>
        <p:txBody>
          <a:bodyPr wrap="square" rtlCol="0">
            <a:spAutoFit/>
          </a:bodyPr>
          <a:lstStyle/>
          <a:p>
            <a:pPr marL="285750" indent="-285750">
              <a:buFont typeface="Arial" panose="020B0604020202020204" pitchFamily="34" charset="0"/>
              <a:buChar char="•"/>
            </a:pPr>
            <a:r>
              <a:rPr lang="en-US" b="1" dirty="0"/>
              <a:t>Wide-field:</a:t>
            </a:r>
            <a:r>
              <a:rPr lang="en-US" dirty="0"/>
              <a:t> image pixel size = </a:t>
            </a:r>
            <a:endParaRPr lang="en-US" dirty="0">
              <a:solidFill>
                <a:schemeClr val="bg1">
                  <a:lumMod val="50000"/>
                </a:schemeClr>
              </a:solidFill>
            </a:endParaRPr>
          </a:p>
        </p:txBody>
      </p:sp>
      <p:grpSp>
        <p:nvGrpSpPr>
          <p:cNvPr id="5" name="Groupe 4"/>
          <p:cNvGrpSpPr/>
          <p:nvPr/>
        </p:nvGrpSpPr>
        <p:grpSpPr>
          <a:xfrm>
            <a:off x="3245918" y="3053921"/>
            <a:ext cx="4718516" cy="661066"/>
            <a:chOff x="3757282" y="4911995"/>
            <a:chExt cx="4718516" cy="661066"/>
          </a:xfrm>
        </p:grpSpPr>
        <p:sp>
          <p:nvSpPr>
            <p:cNvPr id="27" name="ZoneTexte 26"/>
            <p:cNvSpPr txBox="1"/>
            <p:nvPr/>
          </p:nvSpPr>
          <p:spPr>
            <a:xfrm>
              <a:off x="4130791" y="4911995"/>
              <a:ext cx="3971498" cy="369332"/>
            </a:xfrm>
            <a:prstGeom prst="rect">
              <a:avLst/>
            </a:prstGeom>
            <a:noFill/>
          </p:spPr>
          <p:txBody>
            <a:bodyPr wrap="square" rtlCol="0">
              <a:spAutoFit/>
            </a:bodyPr>
            <a:lstStyle/>
            <a:p>
              <a:pPr algn="ctr"/>
              <a:r>
                <a:rPr lang="en-US" dirty="0"/>
                <a:t>Camera pixel size x binning</a:t>
              </a:r>
            </a:p>
          </p:txBody>
        </p:sp>
        <p:cxnSp>
          <p:nvCxnSpPr>
            <p:cNvPr id="34" name="Connecteur droit 33"/>
            <p:cNvCxnSpPr/>
            <p:nvPr/>
          </p:nvCxnSpPr>
          <p:spPr>
            <a:xfrm>
              <a:off x="4316540" y="5256042"/>
              <a:ext cx="3600000"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35" name="ZoneTexte 34"/>
            <p:cNvSpPr txBox="1"/>
            <p:nvPr/>
          </p:nvSpPr>
          <p:spPr>
            <a:xfrm>
              <a:off x="3757282" y="5203729"/>
              <a:ext cx="4718516" cy="369332"/>
            </a:xfrm>
            <a:prstGeom prst="rect">
              <a:avLst/>
            </a:prstGeom>
            <a:noFill/>
          </p:spPr>
          <p:txBody>
            <a:bodyPr wrap="square" rtlCol="0">
              <a:spAutoFit/>
            </a:bodyPr>
            <a:lstStyle/>
            <a:p>
              <a:pPr algn="ctr"/>
              <a:r>
                <a:rPr lang="en-US" dirty="0"/>
                <a:t>(Objective mag x intermediate mag) </a:t>
              </a:r>
            </a:p>
          </p:txBody>
        </p:sp>
      </p:grpSp>
      <p:sp>
        <p:nvSpPr>
          <p:cNvPr id="40" name="ZoneTexte 39"/>
          <p:cNvSpPr txBox="1"/>
          <p:nvPr/>
        </p:nvSpPr>
        <p:spPr>
          <a:xfrm>
            <a:off x="647583" y="2039939"/>
            <a:ext cx="5800298" cy="646331"/>
          </a:xfrm>
          <a:prstGeom prst="rect">
            <a:avLst/>
          </a:prstGeom>
          <a:noFill/>
        </p:spPr>
        <p:txBody>
          <a:bodyPr wrap="square" rtlCol="0">
            <a:spAutoFit/>
          </a:bodyPr>
          <a:lstStyle/>
          <a:p>
            <a:pPr marL="285750" indent="-285750">
              <a:buFont typeface="Arial" panose="020B0604020202020204" pitchFamily="34" charset="0"/>
              <a:buChar char="•"/>
            </a:pPr>
            <a:r>
              <a:rPr lang="en-US" b="1" dirty="0"/>
              <a:t>Confocal:</a:t>
            </a:r>
            <a:r>
              <a:rPr lang="en-US" dirty="0"/>
              <a:t> image pixel size decided by the user. Contained in the metadata file. </a:t>
            </a:r>
            <a:endParaRPr lang="en-US" dirty="0">
              <a:solidFill>
                <a:schemeClr val="bg1">
                  <a:lumMod val="50000"/>
                </a:schemeClr>
              </a:solidFill>
            </a:endParaRPr>
          </a:p>
        </p:txBody>
      </p:sp>
      <p:pic>
        <p:nvPicPr>
          <p:cNvPr id="12" name="Image 11" descr="scalebar.jpg"/>
          <p:cNvPicPr>
            <a:picLocks noChangeAspect="1"/>
          </p:cNvPicPr>
          <p:nvPr/>
        </p:nvPicPr>
        <p:blipFill>
          <a:blip r:embed="rId4" cstate="print"/>
          <a:stretch>
            <a:fillRect/>
          </a:stretch>
        </p:blipFill>
        <p:spPr>
          <a:xfrm>
            <a:off x="5012752" y="4428559"/>
            <a:ext cx="1440000" cy="1981539"/>
          </a:xfrm>
          <a:prstGeom prst="rect">
            <a:avLst/>
          </a:prstGeom>
        </p:spPr>
      </p:pic>
      <p:sp>
        <p:nvSpPr>
          <p:cNvPr id="13" name="ZoneTexte 12"/>
          <p:cNvSpPr txBox="1"/>
          <p:nvPr/>
        </p:nvSpPr>
        <p:spPr>
          <a:xfrm>
            <a:off x="1190054" y="5049997"/>
            <a:ext cx="3433578" cy="369332"/>
          </a:xfrm>
          <a:prstGeom prst="rect">
            <a:avLst/>
          </a:prstGeom>
          <a:noFill/>
          <a:ln w="25400">
            <a:solidFill>
              <a:schemeClr val="tx1">
                <a:lumMod val="75000"/>
                <a:lumOff val="25000"/>
              </a:schemeClr>
            </a:solidFill>
          </a:ln>
        </p:spPr>
        <p:txBody>
          <a:bodyPr wrap="square" rtlCol="0">
            <a:spAutoFit/>
          </a:bodyPr>
          <a:lstStyle/>
          <a:p>
            <a:r>
              <a:rPr lang="en-US"/>
              <a:t>Path: Analyze \ Tools \ Scale Bar</a:t>
            </a:r>
          </a:p>
        </p:txBody>
      </p:sp>
      <p:sp>
        <p:nvSpPr>
          <p:cNvPr id="14" name="ZoneTexte 13"/>
          <p:cNvSpPr txBox="1"/>
          <p:nvPr/>
        </p:nvSpPr>
        <p:spPr>
          <a:xfrm>
            <a:off x="1169033" y="4622661"/>
            <a:ext cx="2593210" cy="369332"/>
          </a:xfrm>
          <a:prstGeom prst="rect">
            <a:avLst/>
          </a:prstGeom>
          <a:noFill/>
        </p:spPr>
        <p:txBody>
          <a:bodyPr wrap="none" rtlCol="0">
            <a:spAutoFit/>
          </a:bodyPr>
          <a:lstStyle/>
          <a:p>
            <a:r>
              <a:rPr lang="en-US" dirty="0"/>
              <a:t>From the general menu: </a:t>
            </a:r>
          </a:p>
        </p:txBody>
      </p:sp>
    </p:spTree>
    <p:extLst>
      <p:ext uri="{BB962C8B-B14F-4D97-AF65-F5344CB8AC3E}">
        <p14:creationId xmlns:p14="http://schemas.microsoft.com/office/powerpoint/2010/main" val="387962632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e 13"/>
          <p:cNvGrpSpPr>
            <a:grpSpLocks noChangeAspect="1"/>
          </p:cNvGrpSpPr>
          <p:nvPr/>
        </p:nvGrpSpPr>
        <p:grpSpPr>
          <a:xfrm>
            <a:off x="319047" y="1884479"/>
            <a:ext cx="8392623" cy="4249089"/>
            <a:chOff x="681068" y="1597842"/>
            <a:chExt cx="8026574" cy="4234170"/>
          </a:xfrm>
        </p:grpSpPr>
        <p:pic>
          <p:nvPicPr>
            <p:cNvPr id="4" name="Image 3" descr="image_histogramme.tif"/>
            <p:cNvPicPr>
              <a:picLocks noChangeAspect="1"/>
            </p:cNvPicPr>
            <p:nvPr/>
          </p:nvPicPr>
          <p:blipFill>
            <a:blip r:embed="rId3" cstate="print"/>
            <a:stretch>
              <a:fillRect/>
            </a:stretch>
          </p:blipFill>
          <p:spPr>
            <a:xfrm>
              <a:off x="681068" y="1597842"/>
              <a:ext cx="2638820" cy="1811990"/>
            </a:xfrm>
            <a:prstGeom prst="rect">
              <a:avLst/>
            </a:prstGeom>
          </p:spPr>
        </p:pic>
        <p:pic>
          <p:nvPicPr>
            <p:cNvPr id="5" name="Image 4" descr="Histogram of AuPbSn40.tif"/>
            <p:cNvPicPr>
              <a:picLocks noChangeAspect="1"/>
            </p:cNvPicPr>
            <p:nvPr/>
          </p:nvPicPr>
          <p:blipFill rotWithShape="1">
            <a:blip r:embed="rId4" cstate="print"/>
            <a:srcRect b="27626"/>
            <a:stretch/>
          </p:blipFill>
          <p:spPr>
            <a:xfrm>
              <a:off x="3954592" y="3080027"/>
              <a:ext cx="4753050" cy="2751985"/>
            </a:xfrm>
            <a:prstGeom prst="rect">
              <a:avLst/>
            </a:prstGeom>
          </p:spPr>
        </p:pic>
      </p:grpSp>
      <p:sp>
        <p:nvSpPr>
          <p:cNvPr id="2" name="ZoneTexte 1"/>
          <p:cNvSpPr txBox="1"/>
          <p:nvPr/>
        </p:nvSpPr>
        <p:spPr>
          <a:xfrm>
            <a:off x="319047" y="3799030"/>
            <a:ext cx="1140971" cy="369332"/>
          </a:xfrm>
          <a:prstGeom prst="rect">
            <a:avLst/>
          </a:prstGeom>
          <a:noFill/>
        </p:spPr>
        <p:txBody>
          <a:bodyPr wrap="square" rtlCol="0">
            <a:spAutoFit/>
          </a:bodyPr>
          <a:lstStyle/>
          <a:p>
            <a:r>
              <a:rPr lang="en-US" dirty="0"/>
              <a:t>Image</a:t>
            </a:r>
            <a:endParaRPr lang="en-US" sz="2000" dirty="0"/>
          </a:p>
        </p:txBody>
      </p:sp>
      <p:sp>
        <p:nvSpPr>
          <p:cNvPr id="16" name="ZoneTexte 15"/>
          <p:cNvSpPr txBox="1"/>
          <p:nvPr/>
        </p:nvSpPr>
        <p:spPr>
          <a:xfrm>
            <a:off x="5212581" y="2912979"/>
            <a:ext cx="1552433" cy="369332"/>
          </a:xfrm>
          <a:prstGeom prst="rect">
            <a:avLst/>
          </a:prstGeom>
          <a:noFill/>
        </p:spPr>
        <p:txBody>
          <a:bodyPr wrap="square" rtlCol="0">
            <a:spAutoFit/>
          </a:bodyPr>
          <a:lstStyle/>
          <a:p>
            <a:pPr algn="r"/>
            <a:r>
              <a:rPr lang="en-US" dirty="0"/>
              <a:t>Histogram</a:t>
            </a:r>
          </a:p>
        </p:txBody>
      </p:sp>
      <p:sp>
        <p:nvSpPr>
          <p:cNvPr id="11" name="ZoneTexte 10"/>
          <p:cNvSpPr txBox="1"/>
          <p:nvPr/>
        </p:nvSpPr>
        <p:spPr>
          <a:xfrm>
            <a:off x="2657035" y="116632"/>
            <a:ext cx="3830023" cy="584775"/>
          </a:xfrm>
          <a:prstGeom prst="rect">
            <a:avLst/>
          </a:prstGeom>
          <a:noFill/>
        </p:spPr>
        <p:txBody>
          <a:bodyPr wrap="none" rtlCol="0">
            <a:spAutoFit/>
          </a:bodyPr>
          <a:lstStyle/>
          <a:p>
            <a:pPr algn="ctr"/>
            <a:r>
              <a:rPr lang="en-US" sz="3200" b="1">
                <a:solidFill>
                  <a:schemeClr val="accent1"/>
                </a:solidFill>
              </a:rPr>
              <a:t>Gray levels histogram</a:t>
            </a:r>
          </a:p>
        </p:txBody>
      </p:sp>
      <p:cxnSp>
        <p:nvCxnSpPr>
          <p:cNvPr id="12" name="Connecteur droit 11"/>
          <p:cNvCxnSpPr/>
          <p:nvPr/>
        </p:nvCxnSpPr>
        <p:spPr>
          <a:xfrm>
            <a:off x="0" y="836712"/>
            <a:ext cx="9144000"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8" name="ZoneTexte 17"/>
          <p:cNvSpPr txBox="1"/>
          <p:nvPr/>
        </p:nvSpPr>
        <p:spPr>
          <a:xfrm>
            <a:off x="6391275" y="1184325"/>
            <a:ext cx="2599616" cy="369332"/>
          </a:xfrm>
          <a:prstGeom prst="rect">
            <a:avLst/>
          </a:prstGeom>
          <a:noFill/>
          <a:ln w="25400">
            <a:solidFill>
              <a:schemeClr val="tx1">
                <a:lumMod val="75000"/>
                <a:lumOff val="25000"/>
              </a:schemeClr>
            </a:solidFill>
          </a:ln>
        </p:spPr>
        <p:txBody>
          <a:bodyPr wrap="square" rtlCol="0">
            <a:spAutoFit/>
          </a:bodyPr>
          <a:lstStyle/>
          <a:p>
            <a:r>
              <a:rPr lang="en-US" dirty="0"/>
              <a:t>Path: Analyze \ Histogram</a:t>
            </a:r>
          </a:p>
        </p:txBody>
      </p:sp>
      <p:cxnSp>
        <p:nvCxnSpPr>
          <p:cNvPr id="8" name="Connecteur droit avec flèche 7">
            <a:extLst>
              <a:ext uri="{FF2B5EF4-FFF2-40B4-BE49-F238E27FC236}">
                <a16:creationId xmlns="" xmlns:a16="http://schemas.microsoft.com/office/drawing/2014/main" id="{C069AF41-EA7D-4B75-860F-650518632D55}"/>
              </a:ext>
            </a:extLst>
          </p:cNvPr>
          <p:cNvCxnSpPr>
            <a:cxnSpLocks/>
          </p:cNvCxnSpPr>
          <p:nvPr/>
        </p:nvCxnSpPr>
        <p:spPr>
          <a:xfrm>
            <a:off x="4034975" y="5588001"/>
            <a:ext cx="4441368" cy="0"/>
          </a:xfrm>
          <a:prstGeom prst="straightConnector1">
            <a:avLst/>
          </a:prstGeom>
          <a:ln w="5715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5" name="Connecteur droit avec flèche 14">
            <a:extLst>
              <a:ext uri="{FF2B5EF4-FFF2-40B4-BE49-F238E27FC236}">
                <a16:creationId xmlns="" xmlns:a16="http://schemas.microsoft.com/office/drawing/2014/main" id="{16D7612F-AD26-4CD2-89C4-21314B79D728}"/>
              </a:ext>
            </a:extLst>
          </p:cNvPr>
          <p:cNvCxnSpPr>
            <a:cxnSpLocks/>
          </p:cNvCxnSpPr>
          <p:nvPr/>
        </p:nvCxnSpPr>
        <p:spPr>
          <a:xfrm flipV="1">
            <a:off x="4034975" y="3097645"/>
            <a:ext cx="0" cy="2490356"/>
          </a:xfrm>
          <a:prstGeom prst="straightConnector1">
            <a:avLst/>
          </a:prstGeom>
          <a:ln w="5715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 name="ZoneTexte 9">
            <a:extLst>
              <a:ext uri="{FF2B5EF4-FFF2-40B4-BE49-F238E27FC236}">
                <a16:creationId xmlns="" xmlns:a16="http://schemas.microsoft.com/office/drawing/2014/main" id="{F90E9992-B0B2-4F63-9EF6-ED87F00858A2}"/>
              </a:ext>
            </a:extLst>
          </p:cNvPr>
          <p:cNvSpPr txBox="1"/>
          <p:nvPr/>
        </p:nvSpPr>
        <p:spPr>
          <a:xfrm>
            <a:off x="5392171" y="5902736"/>
            <a:ext cx="1570623" cy="461665"/>
          </a:xfrm>
          <a:prstGeom prst="rect">
            <a:avLst/>
          </a:prstGeom>
          <a:noFill/>
          <a:ln>
            <a:noFill/>
          </a:ln>
        </p:spPr>
        <p:txBody>
          <a:bodyPr wrap="none" rtlCol="0">
            <a:spAutoFit/>
          </a:bodyPr>
          <a:lstStyle/>
          <a:p>
            <a:r>
              <a:rPr lang="fr-FR" sz="2400" b="1" dirty="0">
                <a:solidFill>
                  <a:schemeClr val="accent6">
                    <a:lumMod val="75000"/>
                  </a:schemeClr>
                </a:solidFill>
              </a:rPr>
              <a:t>Gray </a:t>
            </a:r>
            <a:r>
              <a:rPr lang="fr-FR" sz="2400" b="1" dirty="0" err="1">
                <a:solidFill>
                  <a:schemeClr val="accent6">
                    <a:lumMod val="75000"/>
                  </a:schemeClr>
                </a:solidFill>
              </a:rPr>
              <a:t>levels</a:t>
            </a:r>
            <a:endParaRPr lang="fr-FR" sz="2400" b="1" dirty="0">
              <a:solidFill>
                <a:schemeClr val="accent6">
                  <a:lumMod val="75000"/>
                </a:schemeClr>
              </a:solidFill>
            </a:endParaRPr>
          </a:p>
        </p:txBody>
      </p:sp>
      <p:sp>
        <p:nvSpPr>
          <p:cNvPr id="17" name="ZoneTexte 16">
            <a:extLst>
              <a:ext uri="{FF2B5EF4-FFF2-40B4-BE49-F238E27FC236}">
                <a16:creationId xmlns="" xmlns:a16="http://schemas.microsoft.com/office/drawing/2014/main" id="{D48E0300-32EE-475F-80BD-F4B4D1A2E045}"/>
              </a:ext>
            </a:extLst>
          </p:cNvPr>
          <p:cNvSpPr txBox="1"/>
          <p:nvPr/>
        </p:nvSpPr>
        <p:spPr>
          <a:xfrm>
            <a:off x="1460018" y="4555935"/>
            <a:ext cx="2360583" cy="461665"/>
          </a:xfrm>
          <a:prstGeom prst="rect">
            <a:avLst/>
          </a:prstGeom>
          <a:noFill/>
          <a:ln>
            <a:noFill/>
          </a:ln>
        </p:spPr>
        <p:txBody>
          <a:bodyPr wrap="none" rtlCol="0">
            <a:spAutoFit/>
          </a:bodyPr>
          <a:lstStyle/>
          <a:p>
            <a:r>
              <a:rPr lang="fr-FR" sz="2400" b="1" dirty="0" err="1">
                <a:solidFill>
                  <a:schemeClr val="accent6">
                    <a:lumMod val="75000"/>
                  </a:schemeClr>
                </a:solidFill>
              </a:rPr>
              <a:t>Number</a:t>
            </a:r>
            <a:r>
              <a:rPr lang="fr-FR" sz="2400" b="1" dirty="0">
                <a:solidFill>
                  <a:schemeClr val="accent6">
                    <a:lumMod val="75000"/>
                  </a:schemeClr>
                </a:solidFill>
              </a:rPr>
              <a:t> of pixels</a:t>
            </a:r>
          </a:p>
        </p:txBody>
      </p:sp>
    </p:spTree>
    <p:extLst>
      <p:ext uri="{BB962C8B-B14F-4D97-AF65-F5344CB8AC3E}">
        <p14:creationId xmlns:p14="http://schemas.microsoft.com/office/powerpoint/2010/main" val="319597516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e 13"/>
          <p:cNvGrpSpPr>
            <a:grpSpLocks noChangeAspect="1"/>
          </p:cNvGrpSpPr>
          <p:nvPr/>
        </p:nvGrpSpPr>
        <p:grpSpPr>
          <a:xfrm>
            <a:off x="319047" y="1490882"/>
            <a:ext cx="8540593" cy="5040000"/>
            <a:chOff x="539552" y="1615852"/>
            <a:chExt cx="8168090" cy="5022304"/>
          </a:xfrm>
        </p:grpSpPr>
        <p:pic>
          <p:nvPicPr>
            <p:cNvPr id="4" name="Image 3" descr="image_histogramme.tif"/>
            <p:cNvPicPr>
              <a:picLocks noChangeAspect="1"/>
            </p:cNvPicPr>
            <p:nvPr/>
          </p:nvPicPr>
          <p:blipFill>
            <a:blip r:embed="rId3" cstate="print"/>
            <a:stretch>
              <a:fillRect/>
            </a:stretch>
          </p:blipFill>
          <p:spPr>
            <a:xfrm>
              <a:off x="539552" y="1615852"/>
              <a:ext cx="4752528" cy="3263403"/>
            </a:xfrm>
            <a:prstGeom prst="rect">
              <a:avLst/>
            </a:prstGeom>
          </p:spPr>
        </p:pic>
        <p:pic>
          <p:nvPicPr>
            <p:cNvPr id="5" name="Image 4" descr="Histogram of AuPbSn40.tif"/>
            <p:cNvPicPr>
              <a:picLocks noChangeAspect="1"/>
            </p:cNvPicPr>
            <p:nvPr/>
          </p:nvPicPr>
          <p:blipFill>
            <a:blip r:embed="rId4" cstate="print"/>
            <a:stretch>
              <a:fillRect/>
            </a:stretch>
          </p:blipFill>
          <p:spPr>
            <a:xfrm>
              <a:off x="5580112" y="4136132"/>
              <a:ext cx="3127530" cy="2502024"/>
            </a:xfrm>
            <a:prstGeom prst="rect">
              <a:avLst/>
            </a:prstGeom>
          </p:spPr>
        </p:pic>
        <p:cxnSp>
          <p:nvCxnSpPr>
            <p:cNvPr id="6" name="Connecteur droit avec flèche 5"/>
            <p:cNvCxnSpPr/>
            <p:nvPr/>
          </p:nvCxnSpPr>
          <p:spPr>
            <a:xfrm flipH="1" flipV="1">
              <a:off x="1581891" y="4496173"/>
              <a:ext cx="4718300" cy="970999"/>
            </a:xfrm>
            <a:prstGeom prst="straightConnector1">
              <a:avLst/>
            </a:prstGeom>
            <a:ln w="38100">
              <a:solidFill>
                <a:schemeClr val="accent6">
                  <a:lumMod val="75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7" name="Connecteur droit avec flèche 6"/>
            <p:cNvCxnSpPr/>
            <p:nvPr/>
          </p:nvCxnSpPr>
          <p:spPr>
            <a:xfrm flipH="1" flipV="1">
              <a:off x="3741416" y="3375155"/>
              <a:ext cx="4142954" cy="1265034"/>
            </a:xfrm>
            <a:prstGeom prst="straightConnector1">
              <a:avLst/>
            </a:prstGeom>
            <a:ln w="38100">
              <a:solidFill>
                <a:schemeClr val="accent6">
                  <a:lumMod val="75000"/>
                </a:schemeClr>
              </a:solidFill>
              <a:tailEnd type="arrow"/>
            </a:ln>
          </p:spPr>
          <p:style>
            <a:lnRef idx="1">
              <a:schemeClr val="accent1"/>
            </a:lnRef>
            <a:fillRef idx="0">
              <a:schemeClr val="accent1"/>
            </a:fillRef>
            <a:effectRef idx="0">
              <a:schemeClr val="accent1"/>
            </a:effectRef>
            <a:fontRef idx="minor">
              <a:schemeClr val="tx1"/>
            </a:fontRef>
          </p:style>
        </p:cxnSp>
      </p:grpSp>
      <p:sp>
        <p:nvSpPr>
          <p:cNvPr id="2" name="ZoneTexte 1"/>
          <p:cNvSpPr txBox="1"/>
          <p:nvPr/>
        </p:nvSpPr>
        <p:spPr>
          <a:xfrm>
            <a:off x="319047" y="4846435"/>
            <a:ext cx="1140971" cy="369332"/>
          </a:xfrm>
          <a:prstGeom prst="rect">
            <a:avLst/>
          </a:prstGeom>
          <a:noFill/>
        </p:spPr>
        <p:txBody>
          <a:bodyPr wrap="square" rtlCol="0">
            <a:spAutoFit/>
          </a:bodyPr>
          <a:lstStyle/>
          <a:p>
            <a:r>
              <a:rPr lang="en-US" dirty="0"/>
              <a:t>Image</a:t>
            </a:r>
            <a:endParaRPr lang="en-US" sz="2000" dirty="0"/>
          </a:p>
        </p:txBody>
      </p:sp>
      <p:sp>
        <p:nvSpPr>
          <p:cNvPr id="16" name="ZoneTexte 15"/>
          <p:cNvSpPr txBox="1"/>
          <p:nvPr/>
        </p:nvSpPr>
        <p:spPr>
          <a:xfrm>
            <a:off x="7083763" y="3706463"/>
            <a:ext cx="1552433" cy="369332"/>
          </a:xfrm>
          <a:prstGeom prst="rect">
            <a:avLst/>
          </a:prstGeom>
          <a:noFill/>
        </p:spPr>
        <p:txBody>
          <a:bodyPr wrap="square" rtlCol="0">
            <a:spAutoFit/>
          </a:bodyPr>
          <a:lstStyle/>
          <a:p>
            <a:pPr algn="r"/>
            <a:r>
              <a:rPr lang="en-US" dirty="0"/>
              <a:t>Histogram</a:t>
            </a:r>
          </a:p>
        </p:txBody>
      </p:sp>
      <p:sp>
        <p:nvSpPr>
          <p:cNvPr id="11" name="ZoneTexte 10"/>
          <p:cNvSpPr txBox="1"/>
          <p:nvPr/>
        </p:nvSpPr>
        <p:spPr>
          <a:xfrm>
            <a:off x="2657035" y="116632"/>
            <a:ext cx="3830023" cy="584775"/>
          </a:xfrm>
          <a:prstGeom prst="rect">
            <a:avLst/>
          </a:prstGeom>
          <a:noFill/>
        </p:spPr>
        <p:txBody>
          <a:bodyPr wrap="none" rtlCol="0">
            <a:spAutoFit/>
          </a:bodyPr>
          <a:lstStyle/>
          <a:p>
            <a:pPr algn="ctr"/>
            <a:r>
              <a:rPr lang="en-US" sz="3200" b="1">
                <a:solidFill>
                  <a:schemeClr val="accent1"/>
                </a:solidFill>
              </a:rPr>
              <a:t>Gray levels histogram</a:t>
            </a:r>
          </a:p>
        </p:txBody>
      </p:sp>
      <p:cxnSp>
        <p:nvCxnSpPr>
          <p:cNvPr id="12" name="Connecteur droit 11"/>
          <p:cNvCxnSpPr/>
          <p:nvPr/>
        </p:nvCxnSpPr>
        <p:spPr>
          <a:xfrm>
            <a:off x="0" y="836712"/>
            <a:ext cx="9144000"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8" name="ZoneTexte 17"/>
          <p:cNvSpPr txBox="1"/>
          <p:nvPr/>
        </p:nvSpPr>
        <p:spPr>
          <a:xfrm>
            <a:off x="6391275" y="1184325"/>
            <a:ext cx="2599616" cy="369332"/>
          </a:xfrm>
          <a:prstGeom prst="rect">
            <a:avLst/>
          </a:prstGeom>
          <a:noFill/>
          <a:ln w="25400">
            <a:solidFill>
              <a:schemeClr val="tx1">
                <a:lumMod val="75000"/>
                <a:lumOff val="25000"/>
              </a:schemeClr>
            </a:solidFill>
          </a:ln>
        </p:spPr>
        <p:txBody>
          <a:bodyPr wrap="square" rtlCol="0">
            <a:spAutoFit/>
          </a:bodyPr>
          <a:lstStyle/>
          <a:p>
            <a:r>
              <a:rPr lang="en-US" dirty="0"/>
              <a:t>Path: Analyze \ Histogram</a:t>
            </a:r>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ZoneTexte 16"/>
          <p:cNvSpPr txBox="1"/>
          <p:nvPr/>
        </p:nvSpPr>
        <p:spPr>
          <a:xfrm>
            <a:off x="6391477" y="1178700"/>
            <a:ext cx="2599616" cy="369332"/>
          </a:xfrm>
          <a:prstGeom prst="rect">
            <a:avLst/>
          </a:prstGeom>
          <a:noFill/>
          <a:ln w="25400">
            <a:solidFill>
              <a:schemeClr val="tx1">
                <a:lumMod val="75000"/>
                <a:lumOff val="25000"/>
              </a:schemeClr>
            </a:solidFill>
          </a:ln>
        </p:spPr>
        <p:txBody>
          <a:bodyPr wrap="square" rtlCol="0">
            <a:spAutoFit/>
          </a:bodyPr>
          <a:lstStyle/>
          <a:p>
            <a:r>
              <a:rPr lang="en-US" dirty="0"/>
              <a:t>Path: Analyze \ Histogram</a:t>
            </a:r>
          </a:p>
        </p:txBody>
      </p:sp>
      <p:sp>
        <p:nvSpPr>
          <p:cNvPr id="11" name="ZoneTexte 10"/>
          <p:cNvSpPr txBox="1"/>
          <p:nvPr/>
        </p:nvSpPr>
        <p:spPr>
          <a:xfrm>
            <a:off x="2657035" y="116632"/>
            <a:ext cx="3830023" cy="584775"/>
          </a:xfrm>
          <a:prstGeom prst="rect">
            <a:avLst/>
          </a:prstGeom>
          <a:noFill/>
        </p:spPr>
        <p:txBody>
          <a:bodyPr wrap="none" rtlCol="0">
            <a:spAutoFit/>
          </a:bodyPr>
          <a:lstStyle/>
          <a:p>
            <a:pPr algn="ctr"/>
            <a:r>
              <a:rPr lang="en-US" sz="3200" b="1">
                <a:solidFill>
                  <a:schemeClr val="accent1"/>
                </a:solidFill>
              </a:rPr>
              <a:t>Gray levels histogram</a:t>
            </a:r>
          </a:p>
        </p:txBody>
      </p:sp>
      <p:cxnSp>
        <p:nvCxnSpPr>
          <p:cNvPr id="12" name="Connecteur droit 11"/>
          <p:cNvCxnSpPr/>
          <p:nvPr/>
        </p:nvCxnSpPr>
        <p:spPr>
          <a:xfrm>
            <a:off x="0" y="836712"/>
            <a:ext cx="9144000"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18" name="Image 17" descr="MAX_pieuvre.tif (33.3%)"/>
          <p:cNvPicPr>
            <a:picLocks noChangeAspect="1"/>
          </p:cNvPicPr>
          <p:nvPr/>
        </p:nvPicPr>
        <p:blipFill rotWithShape="1">
          <a:blip r:embed="rId3">
            <a:extLst>
              <a:ext uri="{28A0092B-C50C-407E-A947-70E740481C1C}">
                <a14:useLocalDpi xmlns:a14="http://schemas.microsoft.com/office/drawing/2010/main" val="0"/>
              </a:ext>
            </a:extLst>
          </a:blip>
          <a:srcRect t="-1" b="265"/>
          <a:stretch/>
        </p:blipFill>
        <p:spPr>
          <a:xfrm>
            <a:off x="357029" y="1244476"/>
            <a:ext cx="4662645" cy="4829753"/>
          </a:xfrm>
          <a:prstGeom prst="rect">
            <a:avLst/>
          </a:prstGeom>
        </p:spPr>
      </p:pic>
      <p:pic>
        <p:nvPicPr>
          <p:cNvPr id="3" name="Image 2" descr="Histogram of MAX_pieuvre"/>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67118" y="2749540"/>
            <a:ext cx="3134163" cy="3324689"/>
          </a:xfrm>
          <a:prstGeom prst="rect">
            <a:avLst/>
          </a:prstGeom>
        </p:spPr>
      </p:pic>
      <p:cxnSp>
        <p:nvCxnSpPr>
          <p:cNvPr id="9" name="Connecteur droit avec flèche 8"/>
          <p:cNvCxnSpPr/>
          <p:nvPr/>
        </p:nvCxnSpPr>
        <p:spPr>
          <a:xfrm flipH="1" flipV="1">
            <a:off x="4170406" y="3805882"/>
            <a:ext cx="1665851" cy="758403"/>
          </a:xfrm>
          <a:prstGeom prst="straightConnector1">
            <a:avLst/>
          </a:prstGeom>
          <a:ln w="28575">
            <a:solidFill>
              <a:schemeClr val="accent6">
                <a:lumMod val="75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19" name="Connecteur droit avec flèche 18"/>
          <p:cNvCxnSpPr/>
          <p:nvPr/>
        </p:nvCxnSpPr>
        <p:spPr>
          <a:xfrm flipH="1" flipV="1">
            <a:off x="4772025" y="3659352"/>
            <a:ext cx="2009775" cy="904932"/>
          </a:xfrm>
          <a:prstGeom prst="straightConnector1">
            <a:avLst/>
          </a:prstGeom>
          <a:ln w="28575">
            <a:solidFill>
              <a:schemeClr val="accent6">
                <a:lumMod val="75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25" name="Connecteur droit avec flèche 24"/>
          <p:cNvCxnSpPr/>
          <p:nvPr/>
        </p:nvCxnSpPr>
        <p:spPr>
          <a:xfrm flipH="1" flipV="1">
            <a:off x="2934730" y="2295525"/>
            <a:ext cx="5104349" cy="2268760"/>
          </a:xfrm>
          <a:prstGeom prst="straightConnector1">
            <a:avLst/>
          </a:prstGeom>
          <a:ln w="28575">
            <a:solidFill>
              <a:schemeClr val="accent6">
                <a:lumMod val="75000"/>
              </a:schemeClr>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1768248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6" name="Rectangle 7"/>
          <p:cNvSpPr>
            <a:spLocks noChangeArrowheads="1"/>
          </p:cNvSpPr>
          <p:nvPr/>
        </p:nvSpPr>
        <p:spPr bwMode="auto">
          <a:xfrm>
            <a:off x="859066" y="961105"/>
            <a:ext cx="3524249" cy="446276"/>
          </a:xfrm>
          <a:prstGeom prst="rect">
            <a:avLst/>
          </a:prstGeom>
          <a:noFill/>
          <a:ln w="9525">
            <a:noFill/>
            <a:round/>
            <a:headEnd/>
            <a:tailEnd/>
          </a:ln>
        </p:spPr>
        <p:txBody>
          <a:bodyPr wrap="square" tIns="91440">
            <a:spAutoFit/>
          </a:bodyPr>
          <a:lstStyle/>
          <a:p>
            <a:pPr algn="ctr" hangingPunct="1">
              <a:lnSpc>
                <a:spcPct val="100000"/>
              </a:lnSpc>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2000" b="1" dirty="0">
                <a:solidFill>
                  <a:srgbClr val="000000"/>
                </a:solidFill>
                <a:latin typeface="Calibri" charset="0"/>
              </a:rPr>
              <a:t>8 bits </a:t>
            </a:r>
            <a:r>
              <a:rPr lang="en-US" sz="2000" dirty="0">
                <a:solidFill>
                  <a:srgbClr val="000000"/>
                </a:solidFill>
                <a:latin typeface="Calibri" charset="0"/>
              </a:rPr>
              <a:t>(2^8 = 256 gray levels)</a:t>
            </a:r>
          </a:p>
        </p:txBody>
      </p:sp>
      <p:sp>
        <p:nvSpPr>
          <p:cNvPr id="38" name="Rectangle 7"/>
          <p:cNvSpPr>
            <a:spLocks noChangeArrowheads="1"/>
          </p:cNvSpPr>
          <p:nvPr/>
        </p:nvSpPr>
        <p:spPr bwMode="auto">
          <a:xfrm>
            <a:off x="4833936" y="990336"/>
            <a:ext cx="3981449" cy="446276"/>
          </a:xfrm>
          <a:prstGeom prst="rect">
            <a:avLst/>
          </a:prstGeom>
          <a:noFill/>
          <a:ln w="9525">
            <a:noFill/>
            <a:round/>
            <a:headEnd/>
            <a:tailEnd/>
          </a:ln>
        </p:spPr>
        <p:txBody>
          <a:bodyPr wrap="square" tIns="91440">
            <a:spAutoFit/>
          </a:bodyPr>
          <a:lstStyle/>
          <a:p>
            <a:pPr algn="ctr" hangingPunct="1">
              <a:lnSpc>
                <a:spcPct val="100000"/>
              </a:lnSpc>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2000" b="1" dirty="0">
                <a:solidFill>
                  <a:srgbClr val="000000"/>
                </a:solidFill>
                <a:latin typeface="Calibri" charset="0"/>
              </a:rPr>
              <a:t>16 bits </a:t>
            </a:r>
            <a:r>
              <a:rPr lang="en-US" sz="2000" dirty="0">
                <a:solidFill>
                  <a:srgbClr val="000000"/>
                </a:solidFill>
                <a:latin typeface="Calibri" charset="0"/>
              </a:rPr>
              <a:t>(2^16 = 65536 gray levels)</a:t>
            </a:r>
          </a:p>
        </p:txBody>
      </p:sp>
      <p:grpSp>
        <p:nvGrpSpPr>
          <p:cNvPr id="39" name="Groupe 38"/>
          <p:cNvGrpSpPr/>
          <p:nvPr/>
        </p:nvGrpSpPr>
        <p:grpSpPr>
          <a:xfrm>
            <a:off x="5053011" y="1746335"/>
            <a:ext cx="3314700" cy="2105025"/>
            <a:chOff x="971550" y="3076575"/>
            <a:chExt cx="3314700" cy="2105025"/>
          </a:xfrm>
        </p:grpSpPr>
        <p:cxnSp>
          <p:nvCxnSpPr>
            <p:cNvPr id="40" name="Connecteur droit avec flèche 39"/>
            <p:cNvCxnSpPr/>
            <p:nvPr/>
          </p:nvCxnSpPr>
          <p:spPr>
            <a:xfrm flipV="1">
              <a:off x="971550" y="3076575"/>
              <a:ext cx="0" cy="2105025"/>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41" name="Connecteur droit avec flèche 40"/>
            <p:cNvCxnSpPr/>
            <p:nvPr/>
          </p:nvCxnSpPr>
          <p:spPr>
            <a:xfrm>
              <a:off x="971550" y="5181600"/>
              <a:ext cx="3314700" cy="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grpSp>
      <p:sp>
        <p:nvSpPr>
          <p:cNvPr id="42" name="ZoneTexte 41"/>
          <p:cNvSpPr txBox="1"/>
          <p:nvPr/>
        </p:nvSpPr>
        <p:spPr>
          <a:xfrm>
            <a:off x="4486275" y="1505208"/>
            <a:ext cx="1438275" cy="276999"/>
          </a:xfrm>
          <a:prstGeom prst="rect">
            <a:avLst/>
          </a:prstGeom>
          <a:noFill/>
        </p:spPr>
        <p:txBody>
          <a:bodyPr wrap="square" rtlCol="0">
            <a:spAutoFit/>
          </a:bodyPr>
          <a:lstStyle/>
          <a:p>
            <a:r>
              <a:rPr lang="en-US" sz="1200"/>
              <a:t>Nb of pixels</a:t>
            </a:r>
          </a:p>
        </p:txBody>
      </p:sp>
      <p:sp>
        <p:nvSpPr>
          <p:cNvPr id="44" name="ZoneTexte 43"/>
          <p:cNvSpPr txBox="1"/>
          <p:nvPr/>
        </p:nvSpPr>
        <p:spPr>
          <a:xfrm>
            <a:off x="8310563" y="3803735"/>
            <a:ext cx="423862" cy="276999"/>
          </a:xfrm>
          <a:prstGeom prst="rect">
            <a:avLst/>
          </a:prstGeom>
          <a:noFill/>
        </p:spPr>
        <p:txBody>
          <a:bodyPr wrap="square" rtlCol="0">
            <a:spAutoFit/>
          </a:bodyPr>
          <a:lstStyle/>
          <a:p>
            <a:r>
              <a:rPr lang="en-US" sz="1200"/>
              <a:t>GL</a:t>
            </a:r>
          </a:p>
        </p:txBody>
      </p:sp>
      <p:sp>
        <p:nvSpPr>
          <p:cNvPr id="59" name="ZoneTexte 58"/>
          <p:cNvSpPr txBox="1"/>
          <p:nvPr/>
        </p:nvSpPr>
        <p:spPr>
          <a:xfrm>
            <a:off x="4923748" y="3889183"/>
            <a:ext cx="287100" cy="276999"/>
          </a:xfrm>
          <a:prstGeom prst="rect">
            <a:avLst/>
          </a:prstGeom>
          <a:noFill/>
        </p:spPr>
        <p:txBody>
          <a:bodyPr wrap="square" rtlCol="0">
            <a:spAutoFit/>
          </a:bodyPr>
          <a:lstStyle/>
          <a:p>
            <a:r>
              <a:rPr lang="en-US" sz="1200"/>
              <a:t>0</a:t>
            </a:r>
          </a:p>
        </p:txBody>
      </p:sp>
      <p:grpSp>
        <p:nvGrpSpPr>
          <p:cNvPr id="37" name="Groupe 36"/>
          <p:cNvGrpSpPr/>
          <p:nvPr/>
        </p:nvGrpSpPr>
        <p:grpSpPr>
          <a:xfrm>
            <a:off x="552448" y="1512505"/>
            <a:ext cx="4281488" cy="2657375"/>
            <a:chOff x="400048" y="2899895"/>
            <a:chExt cx="4281488" cy="2657375"/>
          </a:xfrm>
        </p:grpSpPr>
        <p:grpSp>
          <p:nvGrpSpPr>
            <p:cNvPr id="6" name="Groupe 5"/>
            <p:cNvGrpSpPr/>
            <p:nvPr/>
          </p:nvGrpSpPr>
          <p:grpSpPr>
            <a:xfrm>
              <a:off x="966786" y="3124200"/>
              <a:ext cx="3314700" cy="2105025"/>
              <a:chOff x="971550" y="3076575"/>
              <a:chExt cx="3314700" cy="2105025"/>
            </a:xfrm>
          </p:grpSpPr>
          <p:cxnSp>
            <p:nvCxnSpPr>
              <p:cNvPr id="3" name="Connecteur droit avec flèche 2"/>
              <p:cNvCxnSpPr/>
              <p:nvPr/>
            </p:nvCxnSpPr>
            <p:spPr>
              <a:xfrm flipV="1">
                <a:off x="971550" y="3076575"/>
                <a:ext cx="0" cy="2105025"/>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5" name="Connecteur droit avec flèche 4"/>
              <p:cNvCxnSpPr/>
              <p:nvPr/>
            </p:nvCxnSpPr>
            <p:spPr>
              <a:xfrm>
                <a:off x="971550" y="5181600"/>
                <a:ext cx="3314700" cy="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grpSp>
        <p:sp>
          <p:nvSpPr>
            <p:cNvPr id="7" name="ZoneTexte 6"/>
            <p:cNvSpPr txBox="1"/>
            <p:nvPr/>
          </p:nvSpPr>
          <p:spPr>
            <a:xfrm>
              <a:off x="834901" y="5190848"/>
              <a:ext cx="287100" cy="276999"/>
            </a:xfrm>
            <a:prstGeom prst="rect">
              <a:avLst/>
            </a:prstGeom>
            <a:noFill/>
          </p:spPr>
          <p:txBody>
            <a:bodyPr wrap="square" rtlCol="0">
              <a:spAutoFit/>
            </a:bodyPr>
            <a:lstStyle/>
            <a:p>
              <a:r>
                <a:rPr lang="en-US" sz="1200"/>
                <a:t>0</a:t>
              </a:r>
            </a:p>
          </p:txBody>
        </p:sp>
        <p:sp>
          <p:nvSpPr>
            <p:cNvPr id="43" name="ZoneTexte 42"/>
            <p:cNvSpPr txBox="1"/>
            <p:nvPr/>
          </p:nvSpPr>
          <p:spPr>
            <a:xfrm>
              <a:off x="4219574" y="5076825"/>
              <a:ext cx="461962" cy="276999"/>
            </a:xfrm>
            <a:prstGeom prst="rect">
              <a:avLst/>
            </a:prstGeom>
            <a:noFill/>
          </p:spPr>
          <p:txBody>
            <a:bodyPr wrap="square" rtlCol="0">
              <a:spAutoFit/>
            </a:bodyPr>
            <a:lstStyle/>
            <a:p>
              <a:r>
                <a:rPr lang="en-US" sz="1200"/>
                <a:t>GL</a:t>
              </a:r>
            </a:p>
          </p:txBody>
        </p:sp>
        <p:sp>
          <p:nvSpPr>
            <p:cNvPr id="8" name="Rectangle 7"/>
            <p:cNvSpPr/>
            <p:nvPr/>
          </p:nvSpPr>
          <p:spPr>
            <a:xfrm>
              <a:off x="976572" y="4362450"/>
              <a:ext cx="180000" cy="86677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1156572" y="3789225"/>
              <a:ext cx="180000" cy="1440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1336572" y="3974872"/>
              <a:ext cx="180000" cy="1260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1516572" y="4221934"/>
              <a:ext cx="180000" cy="100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p:cNvSpPr/>
            <p:nvPr/>
          </p:nvSpPr>
          <p:spPr>
            <a:xfrm>
              <a:off x="1696572" y="4362449"/>
              <a:ext cx="180000" cy="86677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p:cNvSpPr/>
            <p:nvPr/>
          </p:nvSpPr>
          <p:spPr>
            <a:xfrm>
              <a:off x="1876572" y="4511583"/>
              <a:ext cx="180000" cy="720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p:cNvSpPr/>
            <p:nvPr/>
          </p:nvSpPr>
          <p:spPr>
            <a:xfrm>
              <a:off x="2056572" y="4582873"/>
              <a:ext cx="180000" cy="64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p:cNvSpPr/>
            <p:nvPr/>
          </p:nvSpPr>
          <p:spPr>
            <a:xfrm>
              <a:off x="2233870" y="4364098"/>
              <a:ext cx="180000" cy="86677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p:cNvSpPr/>
            <p:nvPr/>
          </p:nvSpPr>
          <p:spPr>
            <a:xfrm>
              <a:off x="2396772" y="4869934"/>
              <a:ext cx="180000" cy="360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p:cNvSpPr/>
            <p:nvPr/>
          </p:nvSpPr>
          <p:spPr>
            <a:xfrm>
              <a:off x="3100799" y="4938820"/>
              <a:ext cx="180000" cy="28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p:cNvSpPr/>
            <p:nvPr/>
          </p:nvSpPr>
          <p:spPr>
            <a:xfrm>
              <a:off x="3280799" y="5119916"/>
              <a:ext cx="180000" cy="10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p:cNvSpPr/>
            <p:nvPr/>
          </p:nvSpPr>
          <p:spPr>
            <a:xfrm>
              <a:off x="2564099" y="4869934"/>
              <a:ext cx="180000" cy="360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p:cNvSpPr/>
            <p:nvPr/>
          </p:nvSpPr>
          <p:spPr>
            <a:xfrm>
              <a:off x="2744099" y="4869225"/>
              <a:ext cx="180000" cy="360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p:cNvSpPr/>
            <p:nvPr/>
          </p:nvSpPr>
          <p:spPr>
            <a:xfrm>
              <a:off x="2926049" y="4795916"/>
              <a:ext cx="180000" cy="43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ZoneTexte 57"/>
            <p:cNvSpPr txBox="1"/>
            <p:nvPr/>
          </p:nvSpPr>
          <p:spPr>
            <a:xfrm>
              <a:off x="400048" y="2899895"/>
              <a:ext cx="1438275" cy="276999"/>
            </a:xfrm>
            <a:prstGeom prst="rect">
              <a:avLst/>
            </a:prstGeom>
            <a:noFill/>
          </p:spPr>
          <p:txBody>
            <a:bodyPr wrap="square" rtlCol="0">
              <a:spAutoFit/>
            </a:bodyPr>
            <a:lstStyle/>
            <a:p>
              <a:r>
                <a:rPr lang="en-US" sz="1200"/>
                <a:t>Nb of pixels</a:t>
              </a:r>
            </a:p>
          </p:txBody>
        </p:sp>
        <p:sp>
          <p:nvSpPr>
            <p:cNvPr id="60" name="ZoneTexte 59"/>
            <p:cNvSpPr txBox="1"/>
            <p:nvPr/>
          </p:nvSpPr>
          <p:spPr>
            <a:xfrm>
              <a:off x="3696337" y="5280271"/>
              <a:ext cx="503550" cy="276999"/>
            </a:xfrm>
            <a:prstGeom prst="rect">
              <a:avLst/>
            </a:prstGeom>
            <a:noFill/>
          </p:spPr>
          <p:txBody>
            <a:bodyPr wrap="square" rtlCol="0">
              <a:spAutoFit/>
            </a:bodyPr>
            <a:lstStyle/>
            <a:p>
              <a:r>
                <a:rPr lang="en-US" sz="1200" dirty="0"/>
                <a:t>255</a:t>
              </a:r>
            </a:p>
          </p:txBody>
        </p:sp>
      </p:grpSp>
      <p:sp>
        <p:nvSpPr>
          <p:cNvPr id="61" name="ZoneTexte 60"/>
          <p:cNvSpPr txBox="1"/>
          <p:nvPr/>
        </p:nvSpPr>
        <p:spPr>
          <a:xfrm>
            <a:off x="7685568" y="3918421"/>
            <a:ext cx="639281" cy="276999"/>
          </a:xfrm>
          <a:prstGeom prst="rect">
            <a:avLst/>
          </a:prstGeom>
          <a:noFill/>
        </p:spPr>
        <p:txBody>
          <a:bodyPr wrap="square" rtlCol="0">
            <a:spAutoFit/>
          </a:bodyPr>
          <a:lstStyle/>
          <a:p>
            <a:r>
              <a:rPr lang="en-US" sz="1200" dirty="0"/>
              <a:t>65535</a:t>
            </a:r>
          </a:p>
        </p:txBody>
      </p:sp>
      <p:sp>
        <p:nvSpPr>
          <p:cNvPr id="4" name="Forme libre 3"/>
          <p:cNvSpPr/>
          <p:nvPr/>
        </p:nvSpPr>
        <p:spPr>
          <a:xfrm>
            <a:off x="5071423" y="2308310"/>
            <a:ext cx="2762250" cy="1536806"/>
          </a:xfrm>
          <a:custGeom>
            <a:avLst/>
            <a:gdLst>
              <a:gd name="connsiteX0" fmla="*/ 0 w 3027712"/>
              <a:gd name="connsiteY0" fmla="*/ 625247 h 1609603"/>
              <a:gd name="connsiteX1" fmla="*/ 142875 w 3027712"/>
              <a:gd name="connsiteY1" fmla="*/ 596672 h 1609603"/>
              <a:gd name="connsiteX2" fmla="*/ 285750 w 3027712"/>
              <a:gd name="connsiteY2" fmla="*/ 6122 h 1609603"/>
              <a:gd name="connsiteX3" fmla="*/ 485775 w 3027712"/>
              <a:gd name="connsiteY3" fmla="*/ 272822 h 1609603"/>
              <a:gd name="connsiteX4" fmla="*/ 752475 w 3027712"/>
              <a:gd name="connsiteY4" fmla="*/ 625247 h 1609603"/>
              <a:gd name="connsiteX5" fmla="*/ 1343025 w 3027712"/>
              <a:gd name="connsiteY5" fmla="*/ 872897 h 1609603"/>
              <a:gd name="connsiteX6" fmla="*/ 1447800 w 3027712"/>
              <a:gd name="connsiteY6" fmla="*/ 796697 h 1609603"/>
              <a:gd name="connsiteX7" fmla="*/ 1514475 w 3027712"/>
              <a:gd name="connsiteY7" fmla="*/ 606197 h 1609603"/>
              <a:gd name="connsiteX8" fmla="*/ 1676400 w 3027712"/>
              <a:gd name="connsiteY8" fmla="*/ 1177697 h 1609603"/>
              <a:gd name="connsiteX9" fmla="*/ 2505075 w 3027712"/>
              <a:gd name="connsiteY9" fmla="*/ 1158647 h 1609603"/>
              <a:gd name="connsiteX10" fmla="*/ 2657475 w 3027712"/>
              <a:gd name="connsiteY10" fmla="*/ 1187222 h 1609603"/>
              <a:gd name="connsiteX11" fmla="*/ 3000375 w 3027712"/>
              <a:gd name="connsiteY11" fmla="*/ 1577747 h 1609603"/>
              <a:gd name="connsiteX12" fmla="*/ 2981325 w 3027712"/>
              <a:gd name="connsiteY12" fmla="*/ 1558697 h 1609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027712" h="1609603">
                <a:moveTo>
                  <a:pt x="0" y="625247"/>
                </a:moveTo>
                <a:cubicBezTo>
                  <a:pt x="47625" y="662553"/>
                  <a:pt x="95250" y="699859"/>
                  <a:pt x="142875" y="596672"/>
                </a:cubicBezTo>
                <a:cubicBezTo>
                  <a:pt x="190500" y="493485"/>
                  <a:pt x="228600" y="60097"/>
                  <a:pt x="285750" y="6122"/>
                </a:cubicBezTo>
                <a:cubicBezTo>
                  <a:pt x="342900" y="-47853"/>
                  <a:pt x="485775" y="272822"/>
                  <a:pt x="485775" y="272822"/>
                </a:cubicBezTo>
                <a:cubicBezTo>
                  <a:pt x="563563" y="376009"/>
                  <a:pt x="609600" y="525234"/>
                  <a:pt x="752475" y="625247"/>
                </a:cubicBezTo>
                <a:cubicBezTo>
                  <a:pt x="895350" y="725260"/>
                  <a:pt x="1227138" y="844322"/>
                  <a:pt x="1343025" y="872897"/>
                </a:cubicBezTo>
                <a:cubicBezTo>
                  <a:pt x="1458912" y="901472"/>
                  <a:pt x="1419225" y="841147"/>
                  <a:pt x="1447800" y="796697"/>
                </a:cubicBezTo>
                <a:cubicBezTo>
                  <a:pt x="1476375" y="752247"/>
                  <a:pt x="1476375" y="542697"/>
                  <a:pt x="1514475" y="606197"/>
                </a:cubicBezTo>
                <a:cubicBezTo>
                  <a:pt x="1552575" y="669697"/>
                  <a:pt x="1511300" y="1085622"/>
                  <a:pt x="1676400" y="1177697"/>
                </a:cubicBezTo>
                <a:cubicBezTo>
                  <a:pt x="1841500" y="1269772"/>
                  <a:pt x="2341563" y="1157060"/>
                  <a:pt x="2505075" y="1158647"/>
                </a:cubicBezTo>
                <a:cubicBezTo>
                  <a:pt x="2668587" y="1160234"/>
                  <a:pt x="2574925" y="1117372"/>
                  <a:pt x="2657475" y="1187222"/>
                </a:cubicBezTo>
                <a:cubicBezTo>
                  <a:pt x="2740025" y="1257072"/>
                  <a:pt x="2946400" y="1515835"/>
                  <a:pt x="3000375" y="1577747"/>
                </a:cubicBezTo>
                <a:cubicBezTo>
                  <a:pt x="3054350" y="1639659"/>
                  <a:pt x="3017837" y="1599178"/>
                  <a:pt x="2981325" y="155869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ZoneTexte 34"/>
          <p:cNvSpPr txBox="1"/>
          <p:nvPr/>
        </p:nvSpPr>
        <p:spPr>
          <a:xfrm>
            <a:off x="1830360" y="116632"/>
            <a:ext cx="5483361" cy="584775"/>
          </a:xfrm>
          <a:prstGeom prst="rect">
            <a:avLst/>
          </a:prstGeom>
          <a:noFill/>
        </p:spPr>
        <p:txBody>
          <a:bodyPr wrap="none" rtlCol="0">
            <a:spAutoFit/>
          </a:bodyPr>
          <a:lstStyle/>
          <a:p>
            <a:pPr algn="ctr"/>
            <a:r>
              <a:rPr lang="en-US" sz="3200" b="1" dirty="0">
                <a:solidFill>
                  <a:schemeClr val="accent1"/>
                </a:solidFill>
              </a:rPr>
              <a:t>Image dynamic and Image type</a:t>
            </a:r>
          </a:p>
        </p:txBody>
      </p:sp>
      <p:cxnSp>
        <p:nvCxnSpPr>
          <p:cNvPr id="36" name="Connecteur droit 35"/>
          <p:cNvCxnSpPr/>
          <p:nvPr/>
        </p:nvCxnSpPr>
        <p:spPr>
          <a:xfrm>
            <a:off x="0" y="836712"/>
            <a:ext cx="9144000"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62" name="Groupe 61"/>
          <p:cNvGrpSpPr/>
          <p:nvPr/>
        </p:nvGrpSpPr>
        <p:grpSpPr>
          <a:xfrm>
            <a:off x="532761" y="4100557"/>
            <a:ext cx="4281488" cy="2592151"/>
            <a:chOff x="400048" y="2899895"/>
            <a:chExt cx="4281488" cy="2592151"/>
          </a:xfrm>
        </p:grpSpPr>
        <p:grpSp>
          <p:nvGrpSpPr>
            <p:cNvPr id="63" name="Groupe 62"/>
            <p:cNvGrpSpPr/>
            <p:nvPr/>
          </p:nvGrpSpPr>
          <p:grpSpPr>
            <a:xfrm>
              <a:off x="966786" y="3124200"/>
              <a:ext cx="3314700" cy="2105025"/>
              <a:chOff x="971550" y="3076575"/>
              <a:chExt cx="3314700" cy="2105025"/>
            </a:xfrm>
          </p:grpSpPr>
          <p:cxnSp>
            <p:nvCxnSpPr>
              <p:cNvPr id="82" name="Connecteur droit avec flèche 81"/>
              <p:cNvCxnSpPr/>
              <p:nvPr/>
            </p:nvCxnSpPr>
            <p:spPr>
              <a:xfrm flipV="1">
                <a:off x="971550" y="3076575"/>
                <a:ext cx="0" cy="2105025"/>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83" name="Connecteur droit avec flèche 82"/>
              <p:cNvCxnSpPr/>
              <p:nvPr/>
            </p:nvCxnSpPr>
            <p:spPr>
              <a:xfrm>
                <a:off x="971550" y="5181600"/>
                <a:ext cx="3314700" cy="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grpSp>
        <p:sp>
          <p:nvSpPr>
            <p:cNvPr id="64" name="ZoneTexte 63"/>
            <p:cNvSpPr txBox="1"/>
            <p:nvPr/>
          </p:nvSpPr>
          <p:spPr>
            <a:xfrm>
              <a:off x="834901" y="5190848"/>
              <a:ext cx="287100" cy="276999"/>
            </a:xfrm>
            <a:prstGeom prst="rect">
              <a:avLst/>
            </a:prstGeom>
            <a:noFill/>
          </p:spPr>
          <p:txBody>
            <a:bodyPr wrap="square" rtlCol="0">
              <a:spAutoFit/>
            </a:bodyPr>
            <a:lstStyle/>
            <a:p>
              <a:r>
                <a:rPr lang="en-US" sz="1200"/>
                <a:t>0</a:t>
              </a:r>
            </a:p>
          </p:txBody>
        </p:sp>
        <p:sp>
          <p:nvSpPr>
            <p:cNvPr id="65" name="ZoneTexte 64"/>
            <p:cNvSpPr txBox="1"/>
            <p:nvPr/>
          </p:nvSpPr>
          <p:spPr>
            <a:xfrm>
              <a:off x="4219574" y="5076825"/>
              <a:ext cx="461962" cy="276999"/>
            </a:xfrm>
            <a:prstGeom prst="rect">
              <a:avLst/>
            </a:prstGeom>
            <a:noFill/>
          </p:spPr>
          <p:txBody>
            <a:bodyPr wrap="square" rtlCol="0">
              <a:spAutoFit/>
            </a:bodyPr>
            <a:lstStyle/>
            <a:p>
              <a:r>
                <a:rPr lang="en-US" sz="1200"/>
                <a:t>GL</a:t>
              </a:r>
            </a:p>
          </p:txBody>
        </p:sp>
        <p:sp>
          <p:nvSpPr>
            <p:cNvPr id="66" name="Rectangle 65"/>
            <p:cNvSpPr/>
            <p:nvPr/>
          </p:nvSpPr>
          <p:spPr>
            <a:xfrm>
              <a:off x="976572" y="4362450"/>
              <a:ext cx="180000" cy="86677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p:cNvSpPr/>
            <p:nvPr/>
          </p:nvSpPr>
          <p:spPr>
            <a:xfrm>
              <a:off x="1156572" y="3789225"/>
              <a:ext cx="180000" cy="1440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Rectangle 67"/>
            <p:cNvSpPr/>
            <p:nvPr/>
          </p:nvSpPr>
          <p:spPr>
            <a:xfrm>
              <a:off x="1336572" y="3972822"/>
              <a:ext cx="180000" cy="1260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Rectangle 68"/>
            <p:cNvSpPr/>
            <p:nvPr/>
          </p:nvSpPr>
          <p:spPr>
            <a:xfrm>
              <a:off x="1516572" y="4221934"/>
              <a:ext cx="180000" cy="100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ectangle 69"/>
            <p:cNvSpPr/>
            <p:nvPr/>
          </p:nvSpPr>
          <p:spPr>
            <a:xfrm>
              <a:off x="1696572" y="4362449"/>
              <a:ext cx="180000" cy="86677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Rectangle 70"/>
            <p:cNvSpPr/>
            <p:nvPr/>
          </p:nvSpPr>
          <p:spPr>
            <a:xfrm>
              <a:off x="1876572" y="4511583"/>
              <a:ext cx="180000" cy="720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Rectangle 71"/>
            <p:cNvSpPr/>
            <p:nvPr/>
          </p:nvSpPr>
          <p:spPr>
            <a:xfrm>
              <a:off x="2056572" y="4582873"/>
              <a:ext cx="180000" cy="64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p:cNvSpPr/>
            <p:nvPr/>
          </p:nvSpPr>
          <p:spPr>
            <a:xfrm>
              <a:off x="2233870" y="5076825"/>
              <a:ext cx="180000" cy="15404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ZoneTexte 79"/>
            <p:cNvSpPr txBox="1"/>
            <p:nvPr/>
          </p:nvSpPr>
          <p:spPr>
            <a:xfrm>
              <a:off x="400048" y="2899895"/>
              <a:ext cx="1438275" cy="276999"/>
            </a:xfrm>
            <a:prstGeom prst="rect">
              <a:avLst/>
            </a:prstGeom>
            <a:noFill/>
          </p:spPr>
          <p:txBody>
            <a:bodyPr wrap="square" rtlCol="0">
              <a:spAutoFit/>
            </a:bodyPr>
            <a:lstStyle/>
            <a:p>
              <a:r>
                <a:rPr lang="en-US" sz="1200"/>
                <a:t>Nb of pixels</a:t>
              </a:r>
            </a:p>
          </p:txBody>
        </p:sp>
        <p:sp>
          <p:nvSpPr>
            <p:cNvPr id="81" name="ZoneTexte 80"/>
            <p:cNvSpPr txBox="1"/>
            <p:nvPr/>
          </p:nvSpPr>
          <p:spPr>
            <a:xfrm>
              <a:off x="4005899" y="5215047"/>
              <a:ext cx="503550" cy="276999"/>
            </a:xfrm>
            <a:prstGeom prst="rect">
              <a:avLst/>
            </a:prstGeom>
            <a:noFill/>
          </p:spPr>
          <p:txBody>
            <a:bodyPr wrap="square" rtlCol="0">
              <a:spAutoFit/>
            </a:bodyPr>
            <a:lstStyle/>
            <a:p>
              <a:r>
                <a:rPr lang="en-US" sz="1200"/>
                <a:t>255</a:t>
              </a:r>
            </a:p>
          </p:txBody>
        </p:sp>
      </p:grpSp>
      <p:grpSp>
        <p:nvGrpSpPr>
          <p:cNvPr id="84" name="Groupe 83"/>
          <p:cNvGrpSpPr/>
          <p:nvPr/>
        </p:nvGrpSpPr>
        <p:grpSpPr>
          <a:xfrm>
            <a:off x="5067297" y="4333464"/>
            <a:ext cx="3314700" cy="2105025"/>
            <a:chOff x="971550" y="3076575"/>
            <a:chExt cx="3314700" cy="2105025"/>
          </a:xfrm>
        </p:grpSpPr>
        <p:cxnSp>
          <p:nvCxnSpPr>
            <p:cNvPr id="85" name="Connecteur droit avec flèche 84"/>
            <p:cNvCxnSpPr/>
            <p:nvPr/>
          </p:nvCxnSpPr>
          <p:spPr>
            <a:xfrm flipV="1">
              <a:off x="971550" y="3076575"/>
              <a:ext cx="0" cy="2105025"/>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86" name="Connecteur droit avec flèche 85"/>
            <p:cNvCxnSpPr/>
            <p:nvPr/>
          </p:nvCxnSpPr>
          <p:spPr>
            <a:xfrm>
              <a:off x="971550" y="5181600"/>
              <a:ext cx="3314700" cy="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grpSp>
      <p:sp>
        <p:nvSpPr>
          <p:cNvPr id="87" name="ZoneTexte 86"/>
          <p:cNvSpPr txBox="1"/>
          <p:nvPr/>
        </p:nvSpPr>
        <p:spPr>
          <a:xfrm>
            <a:off x="4500561" y="4092337"/>
            <a:ext cx="1438275" cy="276999"/>
          </a:xfrm>
          <a:prstGeom prst="rect">
            <a:avLst/>
          </a:prstGeom>
          <a:noFill/>
        </p:spPr>
        <p:txBody>
          <a:bodyPr wrap="square" rtlCol="0">
            <a:spAutoFit/>
          </a:bodyPr>
          <a:lstStyle/>
          <a:p>
            <a:r>
              <a:rPr lang="en-US" sz="1200"/>
              <a:t>Nb of pixels</a:t>
            </a:r>
          </a:p>
        </p:txBody>
      </p:sp>
      <p:sp>
        <p:nvSpPr>
          <p:cNvPr id="88" name="ZoneTexte 87"/>
          <p:cNvSpPr txBox="1"/>
          <p:nvPr/>
        </p:nvSpPr>
        <p:spPr>
          <a:xfrm>
            <a:off x="8324849" y="6390864"/>
            <a:ext cx="423862" cy="276999"/>
          </a:xfrm>
          <a:prstGeom prst="rect">
            <a:avLst/>
          </a:prstGeom>
          <a:noFill/>
        </p:spPr>
        <p:txBody>
          <a:bodyPr wrap="square" rtlCol="0">
            <a:spAutoFit/>
          </a:bodyPr>
          <a:lstStyle/>
          <a:p>
            <a:r>
              <a:rPr lang="en-US" sz="1200"/>
              <a:t>GL</a:t>
            </a:r>
          </a:p>
        </p:txBody>
      </p:sp>
      <p:sp>
        <p:nvSpPr>
          <p:cNvPr id="89" name="ZoneTexte 88"/>
          <p:cNvSpPr txBox="1"/>
          <p:nvPr/>
        </p:nvSpPr>
        <p:spPr>
          <a:xfrm>
            <a:off x="4785634" y="6476312"/>
            <a:ext cx="287100" cy="276999"/>
          </a:xfrm>
          <a:prstGeom prst="rect">
            <a:avLst/>
          </a:prstGeom>
          <a:noFill/>
        </p:spPr>
        <p:txBody>
          <a:bodyPr wrap="square" rtlCol="0">
            <a:spAutoFit/>
          </a:bodyPr>
          <a:lstStyle/>
          <a:p>
            <a:r>
              <a:rPr lang="en-US" sz="1200"/>
              <a:t>0</a:t>
            </a:r>
          </a:p>
        </p:txBody>
      </p:sp>
      <p:sp>
        <p:nvSpPr>
          <p:cNvPr id="90" name="ZoneTexte 89"/>
          <p:cNvSpPr txBox="1"/>
          <p:nvPr/>
        </p:nvSpPr>
        <p:spPr>
          <a:xfrm>
            <a:off x="8080854" y="6549187"/>
            <a:ext cx="639281" cy="276999"/>
          </a:xfrm>
          <a:prstGeom prst="rect">
            <a:avLst/>
          </a:prstGeom>
          <a:noFill/>
        </p:spPr>
        <p:txBody>
          <a:bodyPr wrap="square" rtlCol="0">
            <a:spAutoFit/>
          </a:bodyPr>
          <a:lstStyle/>
          <a:p>
            <a:r>
              <a:rPr lang="en-US" sz="1200"/>
              <a:t>65535</a:t>
            </a:r>
          </a:p>
        </p:txBody>
      </p:sp>
      <p:sp>
        <p:nvSpPr>
          <p:cNvPr id="91" name="Forme libre 90"/>
          <p:cNvSpPr/>
          <p:nvPr/>
        </p:nvSpPr>
        <p:spPr>
          <a:xfrm>
            <a:off x="5085709" y="4581525"/>
            <a:ext cx="1366839" cy="1850720"/>
          </a:xfrm>
          <a:custGeom>
            <a:avLst/>
            <a:gdLst>
              <a:gd name="connsiteX0" fmla="*/ 0 w 3027712"/>
              <a:gd name="connsiteY0" fmla="*/ 625247 h 1609603"/>
              <a:gd name="connsiteX1" fmla="*/ 142875 w 3027712"/>
              <a:gd name="connsiteY1" fmla="*/ 596672 h 1609603"/>
              <a:gd name="connsiteX2" fmla="*/ 285750 w 3027712"/>
              <a:gd name="connsiteY2" fmla="*/ 6122 h 1609603"/>
              <a:gd name="connsiteX3" fmla="*/ 485775 w 3027712"/>
              <a:gd name="connsiteY3" fmla="*/ 272822 h 1609603"/>
              <a:gd name="connsiteX4" fmla="*/ 752475 w 3027712"/>
              <a:gd name="connsiteY4" fmla="*/ 625247 h 1609603"/>
              <a:gd name="connsiteX5" fmla="*/ 1343025 w 3027712"/>
              <a:gd name="connsiteY5" fmla="*/ 872897 h 1609603"/>
              <a:gd name="connsiteX6" fmla="*/ 1447800 w 3027712"/>
              <a:gd name="connsiteY6" fmla="*/ 796697 h 1609603"/>
              <a:gd name="connsiteX7" fmla="*/ 1514475 w 3027712"/>
              <a:gd name="connsiteY7" fmla="*/ 606197 h 1609603"/>
              <a:gd name="connsiteX8" fmla="*/ 1676400 w 3027712"/>
              <a:gd name="connsiteY8" fmla="*/ 1177697 h 1609603"/>
              <a:gd name="connsiteX9" fmla="*/ 2505075 w 3027712"/>
              <a:gd name="connsiteY9" fmla="*/ 1158647 h 1609603"/>
              <a:gd name="connsiteX10" fmla="*/ 2657475 w 3027712"/>
              <a:gd name="connsiteY10" fmla="*/ 1187222 h 1609603"/>
              <a:gd name="connsiteX11" fmla="*/ 3000375 w 3027712"/>
              <a:gd name="connsiteY11" fmla="*/ 1577747 h 1609603"/>
              <a:gd name="connsiteX12" fmla="*/ 2981325 w 3027712"/>
              <a:gd name="connsiteY12" fmla="*/ 1558697 h 1609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027712" h="1609603">
                <a:moveTo>
                  <a:pt x="0" y="625247"/>
                </a:moveTo>
                <a:cubicBezTo>
                  <a:pt x="47625" y="662553"/>
                  <a:pt x="95250" y="699859"/>
                  <a:pt x="142875" y="596672"/>
                </a:cubicBezTo>
                <a:cubicBezTo>
                  <a:pt x="190500" y="493485"/>
                  <a:pt x="228600" y="60097"/>
                  <a:pt x="285750" y="6122"/>
                </a:cubicBezTo>
                <a:cubicBezTo>
                  <a:pt x="342900" y="-47853"/>
                  <a:pt x="485775" y="272822"/>
                  <a:pt x="485775" y="272822"/>
                </a:cubicBezTo>
                <a:cubicBezTo>
                  <a:pt x="563563" y="376009"/>
                  <a:pt x="609600" y="525234"/>
                  <a:pt x="752475" y="625247"/>
                </a:cubicBezTo>
                <a:cubicBezTo>
                  <a:pt x="895350" y="725260"/>
                  <a:pt x="1227138" y="844322"/>
                  <a:pt x="1343025" y="872897"/>
                </a:cubicBezTo>
                <a:cubicBezTo>
                  <a:pt x="1458912" y="901472"/>
                  <a:pt x="1419225" y="841147"/>
                  <a:pt x="1447800" y="796697"/>
                </a:cubicBezTo>
                <a:cubicBezTo>
                  <a:pt x="1476375" y="752247"/>
                  <a:pt x="1476375" y="542697"/>
                  <a:pt x="1514475" y="606197"/>
                </a:cubicBezTo>
                <a:cubicBezTo>
                  <a:pt x="1552575" y="669697"/>
                  <a:pt x="1511300" y="1085622"/>
                  <a:pt x="1676400" y="1177697"/>
                </a:cubicBezTo>
                <a:cubicBezTo>
                  <a:pt x="1841500" y="1269772"/>
                  <a:pt x="2341563" y="1157060"/>
                  <a:pt x="2505075" y="1158647"/>
                </a:cubicBezTo>
                <a:cubicBezTo>
                  <a:pt x="2668587" y="1160234"/>
                  <a:pt x="2574925" y="1117372"/>
                  <a:pt x="2657475" y="1187222"/>
                </a:cubicBezTo>
                <a:cubicBezTo>
                  <a:pt x="2740025" y="1257072"/>
                  <a:pt x="2946400" y="1515835"/>
                  <a:pt x="3000375" y="1577747"/>
                </a:cubicBezTo>
                <a:cubicBezTo>
                  <a:pt x="3054350" y="1639659"/>
                  <a:pt x="3017837" y="1599178"/>
                  <a:pt x="2981325" y="155869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Rectangle 7"/>
          <p:cNvSpPr>
            <a:spLocks noChangeArrowheads="1"/>
          </p:cNvSpPr>
          <p:nvPr/>
        </p:nvSpPr>
        <p:spPr bwMode="auto">
          <a:xfrm rot="16200000">
            <a:off x="-541557" y="2611406"/>
            <a:ext cx="1843839" cy="446276"/>
          </a:xfrm>
          <a:prstGeom prst="rect">
            <a:avLst/>
          </a:prstGeom>
          <a:noFill/>
          <a:ln w="9525">
            <a:noFill/>
            <a:round/>
            <a:headEnd/>
            <a:tailEnd/>
          </a:ln>
        </p:spPr>
        <p:txBody>
          <a:bodyPr wrap="square" tIns="91440">
            <a:spAutoFit/>
          </a:bodyPr>
          <a:lstStyle/>
          <a:p>
            <a:pPr algn="ctr" hangingPunct="1">
              <a:lnSpc>
                <a:spcPct val="100000"/>
              </a:lnSpc>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2000" dirty="0">
                <a:solidFill>
                  <a:srgbClr val="000000"/>
                </a:solidFill>
                <a:latin typeface="Calibri" charset="0"/>
              </a:rPr>
              <a:t>Good dynamic</a:t>
            </a:r>
          </a:p>
        </p:txBody>
      </p:sp>
      <p:sp>
        <p:nvSpPr>
          <p:cNvPr id="93" name="Rectangle 7"/>
          <p:cNvSpPr>
            <a:spLocks noChangeArrowheads="1"/>
          </p:cNvSpPr>
          <p:nvPr/>
        </p:nvSpPr>
        <p:spPr bwMode="auto">
          <a:xfrm rot="16200000">
            <a:off x="-608595" y="5337093"/>
            <a:ext cx="1977913" cy="446276"/>
          </a:xfrm>
          <a:prstGeom prst="rect">
            <a:avLst/>
          </a:prstGeom>
          <a:noFill/>
          <a:ln w="9525">
            <a:noFill/>
            <a:round/>
            <a:headEnd/>
            <a:tailEnd/>
          </a:ln>
        </p:spPr>
        <p:txBody>
          <a:bodyPr wrap="square" tIns="91440">
            <a:spAutoFit/>
          </a:bodyPr>
          <a:lstStyle/>
          <a:p>
            <a:pPr algn="ctr" hangingPunct="1">
              <a:lnSpc>
                <a:spcPct val="100000"/>
              </a:lnSpc>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2000" dirty="0">
                <a:solidFill>
                  <a:srgbClr val="000000"/>
                </a:solidFill>
                <a:latin typeface="Calibri" charset="0"/>
              </a:rPr>
              <a:t>Poor dynamic</a:t>
            </a:r>
          </a:p>
        </p:txBody>
      </p:sp>
    </p:spTree>
    <p:extLst>
      <p:ext uri="{BB962C8B-B14F-4D97-AF65-F5344CB8AC3E}">
        <p14:creationId xmlns:p14="http://schemas.microsoft.com/office/powerpoint/2010/main" val="3373355412"/>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2"/>
                                        </p:tgtEl>
                                        <p:attrNameLst>
                                          <p:attrName>style.visibility</p:attrName>
                                        </p:attrNameLst>
                                      </p:cBhvr>
                                      <p:to>
                                        <p:strVal val="visible"/>
                                      </p:to>
                                    </p:set>
                                    <p:animEffect transition="in" filter="fade">
                                      <p:cBhvr>
                                        <p:cTn id="7" dur="500"/>
                                        <p:tgtEl>
                                          <p:spTgt spid="62"/>
                                        </p:tgtEl>
                                      </p:cBhvr>
                                    </p:animEffect>
                                  </p:childTnLst>
                                </p:cTn>
                              </p:par>
                              <p:par>
                                <p:cTn id="8" presetID="10" presetClass="entr" presetSubtype="0" fill="hold" nodeType="withEffect">
                                  <p:stCondLst>
                                    <p:cond delay="0"/>
                                  </p:stCondLst>
                                  <p:childTnLst>
                                    <p:set>
                                      <p:cBhvr>
                                        <p:cTn id="9" dur="1" fill="hold">
                                          <p:stCondLst>
                                            <p:cond delay="0"/>
                                          </p:stCondLst>
                                        </p:cTn>
                                        <p:tgtEl>
                                          <p:spTgt spid="84"/>
                                        </p:tgtEl>
                                        <p:attrNameLst>
                                          <p:attrName>style.visibility</p:attrName>
                                        </p:attrNameLst>
                                      </p:cBhvr>
                                      <p:to>
                                        <p:strVal val="visible"/>
                                      </p:to>
                                    </p:set>
                                    <p:animEffect transition="in" filter="fade">
                                      <p:cBhvr>
                                        <p:cTn id="10" dur="500"/>
                                        <p:tgtEl>
                                          <p:spTgt spid="8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87"/>
                                        </p:tgtEl>
                                        <p:attrNameLst>
                                          <p:attrName>style.visibility</p:attrName>
                                        </p:attrNameLst>
                                      </p:cBhvr>
                                      <p:to>
                                        <p:strVal val="visible"/>
                                      </p:to>
                                    </p:set>
                                    <p:animEffect transition="in" filter="fade">
                                      <p:cBhvr>
                                        <p:cTn id="13" dur="500"/>
                                        <p:tgtEl>
                                          <p:spTgt spid="8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88"/>
                                        </p:tgtEl>
                                        <p:attrNameLst>
                                          <p:attrName>style.visibility</p:attrName>
                                        </p:attrNameLst>
                                      </p:cBhvr>
                                      <p:to>
                                        <p:strVal val="visible"/>
                                      </p:to>
                                    </p:set>
                                    <p:animEffect transition="in" filter="fade">
                                      <p:cBhvr>
                                        <p:cTn id="16" dur="500"/>
                                        <p:tgtEl>
                                          <p:spTgt spid="88"/>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89"/>
                                        </p:tgtEl>
                                        <p:attrNameLst>
                                          <p:attrName>style.visibility</p:attrName>
                                        </p:attrNameLst>
                                      </p:cBhvr>
                                      <p:to>
                                        <p:strVal val="visible"/>
                                      </p:to>
                                    </p:set>
                                    <p:animEffect transition="in" filter="fade">
                                      <p:cBhvr>
                                        <p:cTn id="19" dur="500"/>
                                        <p:tgtEl>
                                          <p:spTgt spid="89"/>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91"/>
                                        </p:tgtEl>
                                        <p:attrNameLst>
                                          <p:attrName>style.visibility</p:attrName>
                                        </p:attrNameLst>
                                      </p:cBhvr>
                                      <p:to>
                                        <p:strVal val="visible"/>
                                      </p:to>
                                    </p:set>
                                    <p:animEffect transition="in" filter="fade">
                                      <p:cBhvr>
                                        <p:cTn id="22" dur="500"/>
                                        <p:tgtEl>
                                          <p:spTgt spid="91"/>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93"/>
                                        </p:tgtEl>
                                        <p:attrNameLst>
                                          <p:attrName>style.visibility</p:attrName>
                                        </p:attrNameLst>
                                      </p:cBhvr>
                                      <p:to>
                                        <p:strVal val="visible"/>
                                      </p:to>
                                    </p:set>
                                    <p:animEffect transition="in" filter="fade">
                                      <p:cBhvr>
                                        <p:cTn id="25" dur="500"/>
                                        <p:tgtEl>
                                          <p:spTgt spid="93"/>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90"/>
                                        </p:tgtEl>
                                        <p:attrNameLst>
                                          <p:attrName>style.visibility</p:attrName>
                                        </p:attrNameLst>
                                      </p:cBhvr>
                                      <p:to>
                                        <p:strVal val="visible"/>
                                      </p:to>
                                    </p:set>
                                    <p:animEffect transition="in" filter="fade">
                                      <p:cBhvr>
                                        <p:cTn id="28" dur="500"/>
                                        <p:tgtEl>
                                          <p:spTgt spid="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p:bldP spid="88" grpId="0"/>
      <p:bldP spid="89" grpId="0"/>
      <p:bldP spid="90" grpId="0"/>
      <p:bldP spid="91" grpId="0" animBg="1"/>
      <p:bldP spid="9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ZoneTexte 6"/>
          <p:cNvSpPr txBox="1"/>
          <p:nvPr/>
        </p:nvSpPr>
        <p:spPr>
          <a:xfrm>
            <a:off x="968991" y="3044280"/>
            <a:ext cx="7260609" cy="769441"/>
          </a:xfrm>
          <a:prstGeom prst="rect">
            <a:avLst/>
          </a:prstGeom>
          <a:noFill/>
          <a:ln w="31750">
            <a:solidFill>
              <a:schemeClr val="accent1"/>
            </a:solidFill>
          </a:ln>
        </p:spPr>
        <p:txBody>
          <a:bodyPr wrap="square" rtlCol="0">
            <a:spAutoFit/>
          </a:bodyPr>
          <a:lstStyle/>
          <a:p>
            <a:pPr algn="ctr"/>
            <a:r>
              <a:rPr lang="en-US" sz="4400" b="1">
                <a:solidFill>
                  <a:schemeClr val="accent1"/>
                </a:solidFill>
              </a:rPr>
              <a:t>What is a numerical image?</a:t>
            </a:r>
          </a:p>
        </p:txBody>
      </p:sp>
    </p:spTree>
    <p:extLst>
      <p:ext uri="{BB962C8B-B14F-4D97-AF65-F5344CB8AC3E}">
        <p14:creationId xmlns:p14="http://schemas.microsoft.com/office/powerpoint/2010/main" val="232235551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24" name="Text Box 8"/>
          <p:cNvSpPr txBox="1">
            <a:spLocks noChangeArrowheads="1"/>
          </p:cNvSpPr>
          <p:nvPr/>
        </p:nvSpPr>
        <p:spPr bwMode="auto">
          <a:xfrm>
            <a:off x="350614" y="1687520"/>
            <a:ext cx="6981825" cy="4573415"/>
          </a:xfrm>
          <a:prstGeom prst="rect">
            <a:avLst/>
          </a:prstGeom>
          <a:noFill/>
          <a:ln w="9525">
            <a:noFill/>
            <a:round/>
            <a:headEnd/>
            <a:tailEnd/>
          </a:ln>
          <a:effectLst/>
        </p:spPr>
        <p:txBody>
          <a:bodyPr lIns="90000" tIns="45000" rIns="90000" bIns="45000"/>
          <a:lstStyle/>
          <a:p>
            <a:pPr>
              <a:lnSpc>
                <a:spcPct val="150000"/>
              </a:lnSpc>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pPr>
            <a:r>
              <a:rPr lang="en-US" sz="2000" b="1" dirty="0"/>
              <a:t>Conversion 16 -&gt; 8 bits</a:t>
            </a:r>
            <a:endParaRPr lang="en-US" sz="2000" dirty="0"/>
          </a:p>
          <a:p>
            <a:pPr marL="285750" indent="-285750">
              <a:lnSpc>
                <a:spcPct val="150000"/>
              </a:lnSpc>
              <a:buFont typeface="Wingdings" panose="05000000000000000000" pitchFamily="2" charset="2"/>
              <a:buChar char="Ø"/>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pPr>
            <a:r>
              <a:rPr lang="en-US" sz="2000" dirty="0"/>
              <a:t> </a:t>
            </a:r>
            <a:r>
              <a:rPr lang="en-US" sz="2000" dirty="0">
                <a:sym typeface="Wingdings"/>
              </a:rPr>
              <a:t></a:t>
            </a:r>
            <a:r>
              <a:rPr lang="en-US" sz="2000" dirty="0"/>
              <a:t> size : for poster or ppt presentation</a:t>
            </a:r>
          </a:p>
          <a:p>
            <a:pPr marL="285750" indent="-285750">
              <a:lnSpc>
                <a:spcPct val="150000"/>
              </a:lnSpc>
              <a:buFont typeface="Wingdings" panose="05000000000000000000" pitchFamily="2" charset="2"/>
              <a:buChar char="Ø"/>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pPr>
            <a:r>
              <a:rPr lang="en-US" sz="2000" dirty="0"/>
              <a:t>Compatibility with some Fiji functions</a:t>
            </a:r>
          </a:p>
          <a:p>
            <a:pPr>
              <a:lnSpc>
                <a:spcPct val="150000"/>
              </a:lnSpc>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pPr>
            <a:endParaRPr lang="en-US" sz="2000" dirty="0"/>
          </a:p>
          <a:p>
            <a:pPr>
              <a:lnSpc>
                <a:spcPct val="150000"/>
              </a:lnSpc>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pPr>
            <a:endParaRPr lang="en-US" sz="2000" dirty="0"/>
          </a:p>
          <a:p>
            <a:pPr>
              <a:lnSpc>
                <a:spcPct val="150000"/>
              </a:lnSpc>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pPr>
            <a:endParaRPr lang="en-US" sz="2000" dirty="0"/>
          </a:p>
          <a:p>
            <a:pPr>
              <a:lnSpc>
                <a:spcPct val="150000"/>
              </a:lnSpc>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pPr>
            <a:r>
              <a:rPr lang="en-US" sz="2000" b="1" dirty="0"/>
              <a:t>Conversion 8 -&gt; 16 bits</a:t>
            </a:r>
          </a:p>
          <a:p>
            <a:pPr marL="285750" indent="-285750">
              <a:lnSpc>
                <a:spcPct val="150000"/>
              </a:lnSpc>
              <a:buFont typeface="Wingdings" panose="05000000000000000000" pitchFamily="2" charset="2"/>
              <a:buChar char="Ø"/>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pPr>
            <a:r>
              <a:rPr lang="en-US" sz="2000" dirty="0"/>
              <a:t>No interest !</a:t>
            </a:r>
          </a:p>
          <a:p>
            <a:pPr>
              <a:lnSpc>
                <a:spcPct val="150000"/>
              </a:lnSpc>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pPr>
            <a:endParaRPr lang="en-US" sz="2000" dirty="0"/>
          </a:p>
          <a:p>
            <a:pPr>
              <a:lnSpc>
                <a:spcPct val="150000"/>
              </a:lnSpc>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pPr>
            <a:endParaRPr lang="en-US" sz="2000" dirty="0"/>
          </a:p>
          <a:p>
            <a:pPr>
              <a:lnSpc>
                <a:spcPct val="150000"/>
              </a:lnSpc>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pPr>
            <a:endParaRPr lang="en-US" sz="2000" dirty="0"/>
          </a:p>
          <a:p>
            <a:pPr>
              <a:lnSpc>
                <a:spcPct val="150000"/>
              </a:lnSpc>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pPr>
            <a:endParaRPr lang="en-US" sz="2000" dirty="0"/>
          </a:p>
          <a:p>
            <a:pPr>
              <a:lnSpc>
                <a:spcPct val="150000"/>
              </a:lnSpc>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pPr>
            <a:endParaRPr lang="en-US" sz="2000" dirty="0"/>
          </a:p>
        </p:txBody>
      </p:sp>
      <p:grpSp>
        <p:nvGrpSpPr>
          <p:cNvPr id="44" name="Groupe 43"/>
          <p:cNvGrpSpPr/>
          <p:nvPr/>
        </p:nvGrpSpPr>
        <p:grpSpPr>
          <a:xfrm>
            <a:off x="4885532" y="1066066"/>
            <a:ext cx="4389097" cy="3157364"/>
            <a:chOff x="5737925" y="1361617"/>
            <a:chExt cx="3398149" cy="2725995"/>
          </a:xfrm>
        </p:grpSpPr>
        <p:grpSp>
          <p:nvGrpSpPr>
            <p:cNvPr id="23" name="Groupe 22"/>
            <p:cNvGrpSpPr/>
            <p:nvPr/>
          </p:nvGrpSpPr>
          <p:grpSpPr>
            <a:xfrm>
              <a:off x="5908679" y="1625361"/>
              <a:ext cx="3227395" cy="2139731"/>
              <a:chOff x="4659965" y="3174504"/>
              <a:chExt cx="4768562" cy="3117241"/>
            </a:xfrm>
          </p:grpSpPr>
          <p:grpSp>
            <p:nvGrpSpPr>
              <p:cNvPr id="19" name="Groupe 18"/>
              <p:cNvGrpSpPr/>
              <p:nvPr/>
            </p:nvGrpSpPr>
            <p:grpSpPr>
              <a:xfrm>
                <a:off x="4702788" y="3174504"/>
                <a:ext cx="4048430" cy="2743200"/>
                <a:chOff x="3007338" y="2564904"/>
                <a:chExt cx="4048430" cy="2743200"/>
              </a:xfrm>
            </p:grpSpPr>
            <p:graphicFrame>
              <p:nvGraphicFramePr>
                <p:cNvPr id="20" name="Graphique 19"/>
                <p:cNvGraphicFramePr/>
                <p:nvPr/>
              </p:nvGraphicFramePr>
              <p:xfrm>
                <a:off x="3007338" y="2564904"/>
                <a:ext cx="4048430" cy="2743200"/>
              </p:xfrm>
              <a:graphic>
                <a:graphicData uri="http://schemas.openxmlformats.org/drawingml/2006/chart">
                  <c:chart xmlns:c="http://schemas.openxmlformats.org/drawingml/2006/chart" xmlns:r="http://schemas.openxmlformats.org/officeDocument/2006/relationships" r:id="rId3"/>
                </a:graphicData>
              </a:graphic>
            </p:graphicFrame>
            <p:sp>
              <p:nvSpPr>
                <p:cNvPr id="21" name="Forme libre 20"/>
                <p:cNvSpPr/>
                <p:nvPr/>
              </p:nvSpPr>
              <p:spPr>
                <a:xfrm>
                  <a:off x="3168114" y="3139965"/>
                  <a:ext cx="3681759" cy="1937005"/>
                </a:xfrm>
                <a:custGeom>
                  <a:avLst/>
                  <a:gdLst>
                    <a:gd name="connsiteX0" fmla="*/ 0 w 3931920"/>
                    <a:gd name="connsiteY0" fmla="*/ 1937004 h 1937004"/>
                    <a:gd name="connsiteX1" fmla="*/ 594360 w 3931920"/>
                    <a:gd name="connsiteY1" fmla="*/ 1754124 h 1937004"/>
                    <a:gd name="connsiteX2" fmla="*/ 969264 w 3931920"/>
                    <a:gd name="connsiteY2" fmla="*/ 839724 h 1937004"/>
                    <a:gd name="connsiteX3" fmla="*/ 1170432 w 3931920"/>
                    <a:gd name="connsiteY3" fmla="*/ 281940 h 1937004"/>
                    <a:gd name="connsiteX4" fmla="*/ 1399032 w 3931920"/>
                    <a:gd name="connsiteY4" fmla="*/ 80772 h 1937004"/>
                    <a:gd name="connsiteX5" fmla="*/ 1837944 w 3931920"/>
                    <a:gd name="connsiteY5" fmla="*/ 766572 h 1937004"/>
                    <a:gd name="connsiteX6" fmla="*/ 2240280 w 3931920"/>
                    <a:gd name="connsiteY6" fmla="*/ 1324356 h 1937004"/>
                    <a:gd name="connsiteX7" fmla="*/ 2660904 w 3931920"/>
                    <a:gd name="connsiteY7" fmla="*/ 1626108 h 1937004"/>
                    <a:gd name="connsiteX8" fmla="*/ 3182112 w 3931920"/>
                    <a:gd name="connsiteY8" fmla="*/ 1790700 h 1937004"/>
                    <a:gd name="connsiteX9" fmla="*/ 3931920 w 3931920"/>
                    <a:gd name="connsiteY9" fmla="*/ 1909572 h 1937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31920" h="1937004">
                      <a:moveTo>
                        <a:pt x="0" y="1937004"/>
                      </a:moveTo>
                      <a:cubicBezTo>
                        <a:pt x="216408" y="1937004"/>
                        <a:pt x="432816" y="1937004"/>
                        <a:pt x="594360" y="1754124"/>
                      </a:cubicBezTo>
                      <a:cubicBezTo>
                        <a:pt x="755904" y="1571244"/>
                        <a:pt x="873252" y="1085088"/>
                        <a:pt x="969264" y="839724"/>
                      </a:cubicBezTo>
                      <a:cubicBezTo>
                        <a:pt x="1065276" y="594360"/>
                        <a:pt x="1098804" y="408432"/>
                        <a:pt x="1170432" y="281940"/>
                      </a:cubicBezTo>
                      <a:cubicBezTo>
                        <a:pt x="1242060" y="155448"/>
                        <a:pt x="1287780" y="0"/>
                        <a:pt x="1399032" y="80772"/>
                      </a:cubicBezTo>
                      <a:cubicBezTo>
                        <a:pt x="1510284" y="161544"/>
                        <a:pt x="1697736" y="559308"/>
                        <a:pt x="1837944" y="766572"/>
                      </a:cubicBezTo>
                      <a:cubicBezTo>
                        <a:pt x="1978152" y="973836"/>
                        <a:pt x="2103120" y="1181100"/>
                        <a:pt x="2240280" y="1324356"/>
                      </a:cubicBezTo>
                      <a:cubicBezTo>
                        <a:pt x="2377440" y="1467612"/>
                        <a:pt x="2503932" y="1548384"/>
                        <a:pt x="2660904" y="1626108"/>
                      </a:cubicBezTo>
                      <a:cubicBezTo>
                        <a:pt x="2817876" y="1703832"/>
                        <a:pt x="2970276" y="1743456"/>
                        <a:pt x="3182112" y="1790700"/>
                      </a:cubicBezTo>
                      <a:cubicBezTo>
                        <a:pt x="3393948" y="1837944"/>
                        <a:pt x="3662934" y="1873758"/>
                        <a:pt x="3931920" y="1909572"/>
                      </a:cubicBezTo>
                    </a:path>
                  </a:pathLst>
                </a:cu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22" name="ZoneTexte 1"/>
              <p:cNvSpPr txBox="1"/>
              <p:nvPr/>
            </p:nvSpPr>
            <p:spPr>
              <a:xfrm>
                <a:off x="4659965" y="5771007"/>
                <a:ext cx="4768562" cy="520738"/>
              </a:xfrm>
              <a:prstGeom prst="rect">
                <a:avLst/>
              </a:prstGeom>
              <a:noFill/>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1200" dirty="0">
                    <a:solidFill>
                      <a:srgbClr val="FF0000"/>
                    </a:solidFill>
                  </a:rPr>
                  <a:t>   0              	16384        	32768           49152           65535</a:t>
                </a:r>
              </a:p>
              <a:p>
                <a:r>
                  <a:rPr lang="en-US" sz="1200" dirty="0"/>
                  <a:t>   </a:t>
                </a:r>
                <a:r>
                  <a:rPr lang="en-US" sz="1200" dirty="0">
                    <a:solidFill>
                      <a:srgbClr val="0070C0"/>
                    </a:solidFill>
                  </a:rPr>
                  <a:t>0               	  64              	 128               192               255  </a:t>
                </a:r>
              </a:p>
            </p:txBody>
          </p:sp>
        </p:grpSp>
        <p:sp>
          <p:nvSpPr>
            <p:cNvPr id="18" name="ZoneTexte 17"/>
            <p:cNvSpPr txBox="1"/>
            <p:nvPr/>
          </p:nvSpPr>
          <p:spPr>
            <a:xfrm rot="16200000">
              <a:off x="5314161" y="1785381"/>
              <a:ext cx="1133474" cy="285946"/>
            </a:xfrm>
            <a:prstGeom prst="rect">
              <a:avLst/>
            </a:prstGeom>
            <a:noFill/>
          </p:spPr>
          <p:txBody>
            <a:bodyPr wrap="square" rtlCol="0">
              <a:spAutoFit/>
            </a:bodyPr>
            <a:lstStyle/>
            <a:p>
              <a:pPr algn="ctr"/>
              <a:r>
                <a:rPr lang="en-US" dirty="0" err="1"/>
                <a:t>Nb</a:t>
              </a:r>
              <a:r>
                <a:rPr lang="en-US" dirty="0"/>
                <a:t> of pixels</a:t>
              </a:r>
            </a:p>
          </p:txBody>
        </p:sp>
        <p:cxnSp>
          <p:nvCxnSpPr>
            <p:cNvPr id="25" name="Connecteur droit avec flèche 24"/>
            <p:cNvCxnSpPr/>
            <p:nvPr/>
          </p:nvCxnSpPr>
          <p:spPr>
            <a:xfrm rot="5400000" flipH="1" flipV="1">
              <a:off x="5054164" y="2421675"/>
              <a:ext cx="1980000" cy="1588"/>
            </a:xfrm>
            <a:prstGeom prst="straightConnector1">
              <a:avLst/>
            </a:prstGeom>
            <a:ln w="19050">
              <a:tailEnd type="arrow"/>
            </a:ln>
          </p:spPr>
          <p:style>
            <a:lnRef idx="1">
              <a:schemeClr val="dk1"/>
            </a:lnRef>
            <a:fillRef idx="0">
              <a:schemeClr val="dk1"/>
            </a:fillRef>
            <a:effectRef idx="0">
              <a:schemeClr val="dk1"/>
            </a:effectRef>
            <a:fontRef idx="minor">
              <a:schemeClr val="tx1"/>
            </a:fontRef>
          </p:style>
        </p:cxnSp>
        <p:cxnSp>
          <p:nvCxnSpPr>
            <p:cNvPr id="14" name="Connecteur droit avec flèche 13"/>
            <p:cNvCxnSpPr/>
            <p:nvPr/>
          </p:nvCxnSpPr>
          <p:spPr>
            <a:xfrm>
              <a:off x="7839564" y="3384300"/>
              <a:ext cx="1047753" cy="9526"/>
            </a:xfrm>
            <a:prstGeom prst="straightConnector1">
              <a:avLst/>
            </a:prstGeom>
            <a:ln w="19050">
              <a:tailEnd type="arrow"/>
            </a:ln>
          </p:spPr>
          <p:style>
            <a:lnRef idx="1">
              <a:schemeClr val="dk1"/>
            </a:lnRef>
            <a:fillRef idx="0">
              <a:schemeClr val="dk1"/>
            </a:fillRef>
            <a:effectRef idx="0">
              <a:schemeClr val="dk1"/>
            </a:effectRef>
            <a:fontRef idx="minor">
              <a:schemeClr val="tx1"/>
            </a:fontRef>
          </p:style>
        </p:cxnSp>
        <p:sp>
          <p:nvSpPr>
            <p:cNvPr id="17" name="ZoneTexte 16"/>
            <p:cNvSpPr txBox="1"/>
            <p:nvPr/>
          </p:nvSpPr>
          <p:spPr>
            <a:xfrm>
              <a:off x="7940996" y="3768739"/>
              <a:ext cx="971550" cy="318873"/>
            </a:xfrm>
            <a:prstGeom prst="rect">
              <a:avLst/>
            </a:prstGeom>
            <a:noFill/>
          </p:spPr>
          <p:txBody>
            <a:bodyPr wrap="square" rtlCol="0">
              <a:spAutoFit/>
            </a:bodyPr>
            <a:lstStyle/>
            <a:p>
              <a:pPr algn="ctr"/>
              <a:r>
                <a:rPr lang="en-US" dirty="0"/>
                <a:t>Gray levels</a:t>
              </a:r>
            </a:p>
          </p:txBody>
        </p:sp>
      </p:grpSp>
      <p:grpSp>
        <p:nvGrpSpPr>
          <p:cNvPr id="43" name="Groupe 42"/>
          <p:cNvGrpSpPr/>
          <p:nvPr/>
        </p:nvGrpSpPr>
        <p:grpSpPr>
          <a:xfrm>
            <a:off x="4885532" y="4291460"/>
            <a:ext cx="4714908" cy="2492483"/>
            <a:chOff x="5714510" y="4110558"/>
            <a:chExt cx="3685463" cy="1748847"/>
          </a:xfrm>
        </p:grpSpPr>
        <p:sp>
          <p:nvSpPr>
            <p:cNvPr id="27" name="Forme libre 26"/>
            <p:cNvSpPr/>
            <p:nvPr/>
          </p:nvSpPr>
          <p:spPr>
            <a:xfrm>
              <a:off x="6061507" y="4469804"/>
              <a:ext cx="420640" cy="784876"/>
            </a:xfrm>
            <a:custGeom>
              <a:avLst/>
              <a:gdLst>
                <a:gd name="connsiteX0" fmla="*/ 0 w 3931920"/>
                <a:gd name="connsiteY0" fmla="*/ 1937004 h 1937004"/>
                <a:gd name="connsiteX1" fmla="*/ 594360 w 3931920"/>
                <a:gd name="connsiteY1" fmla="*/ 1754124 h 1937004"/>
                <a:gd name="connsiteX2" fmla="*/ 969264 w 3931920"/>
                <a:gd name="connsiteY2" fmla="*/ 839724 h 1937004"/>
                <a:gd name="connsiteX3" fmla="*/ 1170432 w 3931920"/>
                <a:gd name="connsiteY3" fmla="*/ 281940 h 1937004"/>
                <a:gd name="connsiteX4" fmla="*/ 1399032 w 3931920"/>
                <a:gd name="connsiteY4" fmla="*/ 80772 h 1937004"/>
                <a:gd name="connsiteX5" fmla="*/ 1837944 w 3931920"/>
                <a:gd name="connsiteY5" fmla="*/ 766572 h 1937004"/>
                <a:gd name="connsiteX6" fmla="*/ 2240280 w 3931920"/>
                <a:gd name="connsiteY6" fmla="*/ 1324356 h 1937004"/>
                <a:gd name="connsiteX7" fmla="*/ 2660904 w 3931920"/>
                <a:gd name="connsiteY7" fmla="*/ 1626108 h 1937004"/>
                <a:gd name="connsiteX8" fmla="*/ 3182112 w 3931920"/>
                <a:gd name="connsiteY8" fmla="*/ 1790700 h 1937004"/>
                <a:gd name="connsiteX9" fmla="*/ 3931920 w 3931920"/>
                <a:gd name="connsiteY9" fmla="*/ 1909572 h 1937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31920" h="1937004">
                  <a:moveTo>
                    <a:pt x="0" y="1937004"/>
                  </a:moveTo>
                  <a:cubicBezTo>
                    <a:pt x="216408" y="1937004"/>
                    <a:pt x="432816" y="1937004"/>
                    <a:pt x="594360" y="1754124"/>
                  </a:cubicBezTo>
                  <a:cubicBezTo>
                    <a:pt x="755904" y="1571244"/>
                    <a:pt x="873252" y="1085088"/>
                    <a:pt x="969264" y="839724"/>
                  </a:cubicBezTo>
                  <a:cubicBezTo>
                    <a:pt x="1065276" y="594360"/>
                    <a:pt x="1098804" y="408432"/>
                    <a:pt x="1170432" y="281940"/>
                  </a:cubicBezTo>
                  <a:cubicBezTo>
                    <a:pt x="1242060" y="155448"/>
                    <a:pt x="1287780" y="0"/>
                    <a:pt x="1399032" y="80772"/>
                  </a:cubicBezTo>
                  <a:cubicBezTo>
                    <a:pt x="1510284" y="161544"/>
                    <a:pt x="1697736" y="559308"/>
                    <a:pt x="1837944" y="766572"/>
                  </a:cubicBezTo>
                  <a:cubicBezTo>
                    <a:pt x="1978152" y="973836"/>
                    <a:pt x="2103120" y="1181100"/>
                    <a:pt x="2240280" y="1324356"/>
                  </a:cubicBezTo>
                  <a:cubicBezTo>
                    <a:pt x="2377440" y="1467612"/>
                    <a:pt x="2503932" y="1548384"/>
                    <a:pt x="2660904" y="1626108"/>
                  </a:cubicBezTo>
                  <a:cubicBezTo>
                    <a:pt x="2817876" y="1703832"/>
                    <a:pt x="2970276" y="1743456"/>
                    <a:pt x="3182112" y="1790700"/>
                  </a:cubicBezTo>
                  <a:cubicBezTo>
                    <a:pt x="3393948" y="1837944"/>
                    <a:pt x="3662934" y="1873758"/>
                    <a:pt x="3931920" y="1909572"/>
                  </a:cubicBezTo>
                </a:path>
              </a:pathLst>
            </a:cu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cxnSp>
          <p:nvCxnSpPr>
            <p:cNvPr id="28" name="Connecteur droit avec flèche 27"/>
            <p:cNvCxnSpPr/>
            <p:nvPr/>
          </p:nvCxnSpPr>
          <p:spPr>
            <a:xfrm>
              <a:off x="6050099" y="5261892"/>
              <a:ext cx="2736304" cy="1588"/>
            </a:xfrm>
            <a:prstGeom prst="straightConnector1">
              <a:avLst/>
            </a:prstGeom>
            <a:ln w="19050">
              <a:tailEnd type="arrow"/>
            </a:ln>
          </p:spPr>
          <p:style>
            <a:lnRef idx="1">
              <a:schemeClr val="dk1"/>
            </a:lnRef>
            <a:fillRef idx="0">
              <a:schemeClr val="dk1"/>
            </a:fillRef>
            <a:effectRef idx="0">
              <a:schemeClr val="dk1"/>
            </a:effectRef>
            <a:fontRef idx="minor">
              <a:schemeClr val="tx1"/>
            </a:fontRef>
          </p:style>
        </p:cxnSp>
        <p:cxnSp>
          <p:nvCxnSpPr>
            <p:cNvPr id="29" name="Connecteur droit avec flèche 28"/>
            <p:cNvCxnSpPr/>
            <p:nvPr/>
          </p:nvCxnSpPr>
          <p:spPr>
            <a:xfrm rot="5400000" flipH="1" flipV="1">
              <a:off x="5474035" y="4685828"/>
              <a:ext cx="1152128" cy="1588"/>
            </a:xfrm>
            <a:prstGeom prst="straightConnector1">
              <a:avLst/>
            </a:prstGeom>
            <a:ln w="19050">
              <a:tailEnd type="arrow"/>
            </a:ln>
          </p:spPr>
          <p:style>
            <a:lnRef idx="1">
              <a:schemeClr val="dk1"/>
            </a:lnRef>
            <a:fillRef idx="0">
              <a:schemeClr val="dk1"/>
            </a:fillRef>
            <a:effectRef idx="0">
              <a:schemeClr val="dk1"/>
            </a:effectRef>
            <a:fontRef idx="minor">
              <a:schemeClr val="tx1"/>
            </a:fontRef>
          </p:style>
        </p:cxnSp>
        <p:cxnSp>
          <p:nvCxnSpPr>
            <p:cNvPr id="30" name="Connecteur droit 29"/>
            <p:cNvCxnSpPr/>
            <p:nvPr/>
          </p:nvCxnSpPr>
          <p:spPr>
            <a:xfrm rot="5400000">
              <a:off x="6446143" y="5297896"/>
              <a:ext cx="7200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Connecteur droit 30"/>
            <p:cNvCxnSpPr/>
            <p:nvPr/>
          </p:nvCxnSpPr>
          <p:spPr>
            <a:xfrm rot="5400000">
              <a:off x="6806183" y="5297896"/>
              <a:ext cx="7200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Connecteur droit 31"/>
            <p:cNvCxnSpPr/>
            <p:nvPr/>
          </p:nvCxnSpPr>
          <p:spPr>
            <a:xfrm rot="5400000">
              <a:off x="7166223" y="5297896"/>
              <a:ext cx="7200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Connecteur droit 32"/>
            <p:cNvCxnSpPr/>
            <p:nvPr/>
          </p:nvCxnSpPr>
          <p:spPr>
            <a:xfrm rot="5400000">
              <a:off x="7526263" y="5297896"/>
              <a:ext cx="7200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Connecteur droit 33"/>
            <p:cNvCxnSpPr/>
            <p:nvPr/>
          </p:nvCxnSpPr>
          <p:spPr>
            <a:xfrm rot="5400000">
              <a:off x="7886303" y="5297896"/>
              <a:ext cx="72008" cy="0"/>
            </a:xfrm>
            <a:prstGeom prst="line">
              <a:avLst/>
            </a:prstGeom>
          </p:spPr>
          <p:style>
            <a:lnRef idx="1">
              <a:schemeClr val="accent1"/>
            </a:lnRef>
            <a:fillRef idx="0">
              <a:schemeClr val="accent1"/>
            </a:fillRef>
            <a:effectRef idx="0">
              <a:schemeClr val="accent1"/>
            </a:effectRef>
            <a:fontRef idx="minor">
              <a:schemeClr val="tx1"/>
            </a:fontRef>
          </p:style>
        </p:cxnSp>
        <p:sp>
          <p:nvSpPr>
            <p:cNvPr id="35" name="ZoneTexte 34"/>
            <p:cNvSpPr txBox="1"/>
            <p:nvPr/>
          </p:nvSpPr>
          <p:spPr>
            <a:xfrm>
              <a:off x="5906083" y="5405908"/>
              <a:ext cx="3493890" cy="194356"/>
            </a:xfrm>
            <a:prstGeom prst="rect">
              <a:avLst/>
            </a:prstGeom>
            <a:noFill/>
          </p:spPr>
          <p:txBody>
            <a:bodyPr wrap="square" rtlCol="0">
              <a:spAutoFit/>
            </a:bodyPr>
            <a:lstStyle/>
            <a:p>
              <a:r>
                <a:rPr lang="en-US" sz="1200" dirty="0"/>
                <a:t> 0               255      1024    2048    4095     …           65535         </a:t>
              </a:r>
            </a:p>
          </p:txBody>
        </p:sp>
        <p:sp>
          <p:nvSpPr>
            <p:cNvPr id="36" name="ZoneTexte 35"/>
            <p:cNvSpPr txBox="1"/>
            <p:nvPr/>
          </p:nvSpPr>
          <p:spPr>
            <a:xfrm>
              <a:off x="7768638" y="5600264"/>
              <a:ext cx="1152128" cy="259141"/>
            </a:xfrm>
            <a:prstGeom prst="rect">
              <a:avLst/>
            </a:prstGeom>
            <a:noFill/>
          </p:spPr>
          <p:txBody>
            <a:bodyPr wrap="square" rtlCol="0">
              <a:spAutoFit/>
            </a:bodyPr>
            <a:lstStyle/>
            <a:p>
              <a:pPr algn="ctr"/>
              <a:r>
                <a:rPr lang="en-US" dirty="0"/>
                <a:t>Gray levels</a:t>
              </a:r>
            </a:p>
          </p:txBody>
        </p:sp>
        <p:sp>
          <p:nvSpPr>
            <p:cNvPr id="37" name="ZoneTexte 36"/>
            <p:cNvSpPr txBox="1"/>
            <p:nvPr/>
          </p:nvSpPr>
          <p:spPr>
            <a:xfrm rot="16200000">
              <a:off x="5189960" y="4645026"/>
              <a:ext cx="1337793" cy="288693"/>
            </a:xfrm>
            <a:prstGeom prst="rect">
              <a:avLst/>
            </a:prstGeom>
            <a:noFill/>
          </p:spPr>
          <p:txBody>
            <a:bodyPr wrap="square" rtlCol="0">
              <a:spAutoFit/>
            </a:bodyPr>
            <a:lstStyle/>
            <a:p>
              <a:pPr algn="ctr"/>
              <a:r>
                <a:rPr lang="en-US" dirty="0" err="1"/>
                <a:t>Nb</a:t>
              </a:r>
              <a:r>
                <a:rPr lang="en-US" dirty="0"/>
                <a:t> of pixels</a:t>
              </a:r>
            </a:p>
          </p:txBody>
        </p:sp>
        <p:cxnSp>
          <p:nvCxnSpPr>
            <p:cNvPr id="3" name="Connecteur droit avec flèche 2"/>
            <p:cNvCxnSpPr/>
            <p:nvPr/>
          </p:nvCxnSpPr>
          <p:spPr>
            <a:xfrm flipH="1">
              <a:off x="6502400" y="5188005"/>
              <a:ext cx="931014" cy="0"/>
            </a:xfrm>
            <a:prstGeom prst="straightConnector1">
              <a:avLst/>
            </a:prstGeom>
            <a:ln>
              <a:solidFill>
                <a:srgbClr val="141414"/>
              </a:solidFill>
              <a:tailEnd type="arrow"/>
            </a:ln>
          </p:spPr>
          <p:style>
            <a:lnRef idx="1">
              <a:schemeClr val="accent1"/>
            </a:lnRef>
            <a:fillRef idx="0">
              <a:schemeClr val="accent1"/>
            </a:fillRef>
            <a:effectRef idx="0">
              <a:schemeClr val="accent1"/>
            </a:effectRef>
            <a:fontRef idx="minor">
              <a:schemeClr val="tx1"/>
            </a:fontRef>
          </p:style>
        </p:cxnSp>
        <p:cxnSp>
          <p:nvCxnSpPr>
            <p:cNvPr id="5" name="Connecteur droit avec flèche 4"/>
            <p:cNvCxnSpPr/>
            <p:nvPr/>
          </p:nvCxnSpPr>
          <p:spPr>
            <a:xfrm>
              <a:off x="7463845" y="5189275"/>
              <a:ext cx="727655" cy="0"/>
            </a:xfrm>
            <a:prstGeom prst="straightConnector1">
              <a:avLst/>
            </a:prstGeom>
            <a:ln>
              <a:solidFill>
                <a:srgbClr val="141414"/>
              </a:solidFill>
              <a:prstDash val="lgDash"/>
              <a:tailEnd type="arrow"/>
            </a:ln>
          </p:spPr>
          <p:style>
            <a:lnRef idx="1">
              <a:schemeClr val="accent1"/>
            </a:lnRef>
            <a:fillRef idx="0">
              <a:schemeClr val="accent1"/>
            </a:fillRef>
            <a:effectRef idx="0">
              <a:schemeClr val="accent1"/>
            </a:effectRef>
            <a:fontRef idx="minor">
              <a:schemeClr val="tx1"/>
            </a:fontRef>
          </p:style>
        </p:cxnSp>
        <p:sp>
          <p:nvSpPr>
            <p:cNvPr id="38" name="ZoneTexte 37"/>
            <p:cNvSpPr txBox="1"/>
            <p:nvPr/>
          </p:nvSpPr>
          <p:spPr>
            <a:xfrm>
              <a:off x="6781404" y="4910662"/>
              <a:ext cx="1152128" cy="276999"/>
            </a:xfrm>
            <a:prstGeom prst="rect">
              <a:avLst/>
            </a:prstGeom>
            <a:noFill/>
          </p:spPr>
          <p:txBody>
            <a:bodyPr wrap="square" rtlCol="0">
              <a:spAutoFit/>
            </a:bodyPr>
            <a:lstStyle/>
            <a:p>
              <a:pPr algn="ctr"/>
              <a:r>
                <a:rPr lang="en-US" sz="1200"/>
                <a:t>empty</a:t>
              </a:r>
            </a:p>
          </p:txBody>
        </p:sp>
      </p:grpSp>
      <p:sp>
        <p:nvSpPr>
          <p:cNvPr id="40" name="ZoneTexte 39"/>
          <p:cNvSpPr txBox="1"/>
          <p:nvPr/>
        </p:nvSpPr>
        <p:spPr>
          <a:xfrm>
            <a:off x="1830360" y="116632"/>
            <a:ext cx="5483361" cy="584775"/>
          </a:xfrm>
          <a:prstGeom prst="rect">
            <a:avLst/>
          </a:prstGeom>
          <a:noFill/>
        </p:spPr>
        <p:txBody>
          <a:bodyPr wrap="none" rtlCol="0">
            <a:spAutoFit/>
          </a:bodyPr>
          <a:lstStyle/>
          <a:p>
            <a:pPr algn="ctr"/>
            <a:r>
              <a:rPr lang="en-US" sz="3200" b="1" dirty="0">
                <a:solidFill>
                  <a:schemeClr val="accent1"/>
                </a:solidFill>
              </a:rPr>
              <a:t>Image dynamic and Image type</a:t>
            </a:r>
          </a:p>
        </p:txBody>
      </p:sp>
      <p:cxnSp>
        <p:nvCxnSpPr>
          <p:cNvPr id="41" name="Connecteur droit 40"/>
          <p:cNvCxnSpPr/>
          <p:nvPr/>
        </p:nvCxnSpPr>
        <p:spPr>
          <a:xfrm>
            <a:off x="0" y="836712"/>
            <a:ext cx="9144000"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32880464"/>
      </p:ext>
    </p:extLst>
  </p:cSld>
  <p:clrMapOvr>
    <a:masterClrMapping/>
  </p:clrMapOvr>
  <p:transition spd="med"/>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Groupe 35"/>
          <p:cNvGrpSpPr>
            <a:grpSpLocks noChangeAspect="1"/>
          </p:cNvGrpSpPr>
          <p:nvPr/>
        </p:nvGrpSpPr>
        <p:grpSpPr>
          <a:xfrm>
            <a:off x="2956635" y="2213415"/>
            <a:ext cx="5465814" cy="3260373"/>
            <a:chOff x="2525153" y="2312272"/>
            <a:chExt cx="4551942" cy="2715244"/>
          </a:xfrm>
        </p:grpSpPr>
        <p:grpSp>
          <p:nvGrpSpPr>
            <p:cNvPr id="11" name="Groupe 10"/>
            <p:cNvGrpSpPr>
              <a:grpSpLocks noChangeAspect="1"/>
            </p:cNvGrpSpPr>
            <p:nvPr/>
          </p:nvGrpSpPr>
          <p:grpSpPr>
            <a:xfrm>
              <a:off x="2969962" y="2778933"/>
              <a:ext cx="3001112" cy="2248583"/>
              <a:chOff x="1188458" y="2305968"/>
              <a:chExt cx="3001112" cy="2248583"/>
            </a:xfrm>
          </p:grpSpPr>
          <p:grpSp>
            <p:nvGrpSpPr>
              <p:cNvPr id="5" name="Groupe 4"/>
              <p:cNvGrpSpPr/>
              <p:nvPr/>
            </p:nvGrpSpPr>
            <p:grpSpPr>
              <a:xfrm>
                <a:off x="1188458" y="2305968"/>
                <a:ext cx="3001112" cy="2248583"/>
                <a:chOff x="2904388" y="2001168"/>
                <a:chExt cx="3001112" cy="2248583"/>
              </a:xfrm>
            </p:grpSpPr>
            <p:sp>
              <p:nvSpPr>
                <p:cNvPr id="34" name="Forme libre 33"/>
                <p:cNvSpPr/>
                <p:nvPr/>
              </p:nvSpPr>
              <p:spPr>
                <a:xfrm>
                  <a:off x="3042185" y="2653679"/>
                  <a:ext cx="2491839" cy="1329595"/>
                </a:xfrm>
                <a:custGeom>
                  <a:avLst/>
                  <a:gdLst>
                    <a:gd name="connsiteX0" fmla="*/ 0 w 3931920"/>
                    <a:gd name="connsiteY0" fmla="*/ 1937004 h 1937004"/>
                    <a:gd name="connsiteX1" fmla="*/ 594360 w 3931920"/>
                    <a:gd name="connsiteY1" fmla="*/ 1754124 h 1937004"/>
                    <a:gd name="connsiteX2" fmla="*/ 969264 w 3931920"/>
                    <a:gd name="connsiteY2" fmla="*/ 839724 h 1937004"/>
                    <a:gd name="connsiteX3" fmla="*/ 1170432 w 3931920"/>
                    <a:gd name="connsiteY3" fmla="*/ 281940 h 1937004"/>
                    <a:gd name="connsiteX4" fmla="*/ 1399032 w 3931920"/>
                    <a:gd name="connsiteY4" fmla="*/ 80772 h 1937004"/>
                    <a:gd name="connsiteX5" fmla="*/ 1837944 w 3931920"/>
                    <a:gd name="connsiteY5" fmla="*/ 766572 h 1937004"/>
                    <a:gd name="connsiteX6" fmla="*/ 2240280 w 3931920"/>
                    <a:gd name="connsiteY6" fmla="*/ 1324356 h 1937004"/>
                    <a:gd name="connsiteX7" fmla="*/ 2660904 w 3931920"/>
                    <a:gd name="connsiteY7" fmla="*/ 1626108 h 1937004"/>
                    <a:gd name="connsiteX8" fmla="*/ 3182112 w 3931920"/>
                    <a:gd name="connsiteY8" fmla="*/ 1790700 h 1937004"/>
                    <a:gd name="connsiteX9" fmla="*/ 3931920 w 3931920"/>
                    <a:gd name="connsiteY9" fmla="*/ 1909572 h 1937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31920" h="1937004">
                      <a:moveTo>
                        <a:pt x="0" y="1937004"/>
                      </a:moveTo>
                      <a:cubicBezTo>
                        <a:pt x="216408" y="1937004"/>
                        <a:pt x="432816" y="1937004"/>
                        <a:pt x="594360" y="1754124"/>
                      </a:cubicBezTo>
                      <a:cubicBezTo>
                        <a:pt x="755904" y="1571244"/>
                        <a:pt x="873252" y="1085088"/>
                        <a:pt x="969264" y="839724"/>
                      </a:cubicBezTo>
                      <a:cubicBezTo>
                        <a:pt x="1065276" y="594360"/>
                        <a:pt x="1098804" y="408432"/>
                        <a:pt x="1170432" y="281940"/>
                      </a:cubicBezTo>
                      <a:cubicBezTo>
                        <a:pt x="1242060" y="155448"/>
                        <a:pt x="1287780" y="0"/>
                        <a:pt x="1399032" y="80772"/>
                      </a:cubicBezTo>
                      <a:cubicBezTo>
                        <a:pt x="1510284" y="161544"/>
                        <a:pt x="1697736" y="559308"/>
                        <a:pt x="1837944" y="766572"/>
                      </a:cubicBezTo>
                      <a:cubicBezTo>
                        <a:pt x="1978152" y="973836"/>
                        <a:pt x="2103120" y="1181100"/>
                        <a:pt x="2240280" y="1324356"/>
                      </a:cubicBezTo>
                      <a:cubicBezTo>
                        <a:pt x="2377440" y="1467612"/>
                        <a:pt x="2503932" y="1548384"/>
                        <a:pt x="2660904" y="1626108"/>
                      </a:cubicBezTo>
                      <a:cubicBezTo>
                        <a:pt x="2817876" y="1703832"/>
                        <a:pt x="2970276" y="1743456"/>
                        <a:pt x="3182112" y="1790700"/>
                      </a:cubicBezTo>
                      <a:cubicBezTo>
                        <a:pt x="3393948" y="1837944"/>
                        <a:pt x="3662934" y="1873758"/>
                        <a:pt x="3931920" y="1909572"/>
                      </a:cubicBezTo>
                    </a:path>
                  </a:pathLst>
                </a:custGeom>
                <a:ln w="190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2" name="ZoneTexte 1"/>
                <p:cNvSpPr txBox="1"/>
                <p:nvPr/>
              </p:nvSpPr>
              <p:spPr>
                <a:xfrm>
                  <a:off x="2904388" y="4052038"/>
                  <a:ext cx="2875402" cy="197713"/>
                </a:xfrm>
                <a:prstGeom prst="rect">
                  <a:avLst/>
                </a:prstGeom>
                <a:noFill/>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1000"/>
                    <a:t>   0                  			         255</a:t>
                  </a:r>
                </a:p>
              </p:txBody>
            </p:sp>
            <p:cxnSp>
              <p:nvCxnSpPr>
                <p:cNvPr id="27" name="Connecteur droit avec flèche 26"/>
                <p:cNvCxnSpPr>
                  <a:stCxn id="34" idx="0"/>
                </p:cNvCxnSpPr>
                <p:nvPr/>
              </p:nvCxnSpPr>
              <p:spPr>
                <a:xfrm flipH="1" flipV="1">
                  <a:off x="3039267" y="2001168"/>
                  <a:ext cx="0" cy="198210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8" name="Connecteur droit avec flèche 27"/>
                <p:cNvCxnSpPr/>
                <p:nvPr/>
              </p:nvCxnSpPr>
              <p:spPr>
                <a:xfrm>
                  <a:off x="3042185" y="3991097"/>
                  <a:ext cx="2863315"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grpSp>
          <p:cxnSp>
            <p:nvCxnSpPr>
              <p:cNvPr id="7" name="Connecteur droit 6"/>
              <p:cNvCxnSpPr/>
              <p:nvPr/>
            </p:nvCxnSpPr>
            <p:spPr>
              <a:xfrm flipV="1">
                <a:off x="1326255" y="2319098"/>
                <a:ext cx="2737605" cy="1982106"/>
              </a:xfrm>
              <a:prstGeom prst="line">
                <a:avLst/>
              </a:prstGeom>
              <a:ln w="19050">
                <a:solidFill>
                  <a:srgbClr val="141414"/>
                </a:solidFill>
              </a:ln>
            </p:spPr>
            <p:style>
              <a:lnRef idx="1">
                <a:schemeClr val="accent1"/>
              </a:lnRef>
              <a:fillRef idx="0">
                <a:schemeClr val="accent1"/>
              </a:fillRef>
              <a:effectRef idx="0">
                <a:schemeClr val="accent1"/>
              </a:effectRef>
              <a:fontRef idx="minor">
                <a:schemeClr val="tx1"/>
              </a:fontRef>
            </p:style>
          </p:cxnSp>
        </p:grpSp>
        <p:sp>
          <p:nvSpPr>
            <p:cNvPr id="31" name="ZoneTexte 30"/>
            <p:cNvSpPr txBox="1"/>
            <p:nvPr/>
          </p:nvSpPr>
          <p:spPr>
            <a:xfrm rot="16200000">
              <a:off x="1733013" y="3637892"/>
              <a:ext cx="1891862" cy="307581"/>
            </a:xfrm>
            <a:prstGeom prst="rect">
              <a:avLst/>
            </a:prstGeom>
            <a:noFill/>
          </p:spPr>
          <p:txBody>
            <a:bodyPr wrap="square" rtlCol="0">
              <a:spAutoFit/>
            </a:bodyPr>
            <a:lstStyle/>
            <a:p>
              <a:pPr algn="ctr"/>
              <a:r>
                <a:rPr lang="en-US" b="1" dirty="0"/>
                <a:t>Screen gray levels</a:t>
              </a:r>
            </a:p>
          </p:txBody>
        </p:sp>
        <p:sp>
          <p:nvSpPr>
            <p:cNvPr id="33" name="ZoneTexte 32"/>
            <p:cNvSpPr txBox="1"/>
            <p:nvPr/>
          </p:nvSpPr>
          <p:spPr>
            <a:xfrm>
              <a:off x="4913590" y="2312272"/>
              <a:ext cx="2163505" cy="435738"/>
            </a:xfrm>
            <a:prstGeom prst="rect">
              <a:avLst/>
            </a:prstGeom>
            <a:noFill/>
          </p:spPr>
          <p:txBody>
            <a:bodyPr wrap="square" rtlCol="0">
              <a:spAutoFit/>
            </a:bodyPr>
            <a:lstStyle/>
            <a:p>
              <a:r>
                <a:rPr lang="en-US" sz="1400" dirty="0"/>
                <a:t>Correlation between Image gray levels and Screen gray levels </a:t>
              </a:r>
            </a:p>
          </p:txBody>
        </p:sp>
      </p:grpSp>
      <p:sp>
        <p:nvSpPr>
          <p:cNvPr id="35" name="ZoneTexte 34"/>
          <p:cNvSpPr txBox="1"/>
          <p:nvPr/>
        </p:nvSpPr>
        <p:spPr>
          <a:xfrm>
            <a:off x="4159207" y="5388127"/>
            <a:ext cx="2327565" cy="369332"/>
          </a:xfrm>
          <a:prstGeom prst="rect">
            <a:avLst/>
          </a:prstGeom>
          <a:noFill/>
        </p:spPr>
        <p:txBody>
          <a:bodyPr wrap="square" rtlCol="0">
            <a:spAutoFit/>
          </a:bodyPr>
          <a:lstStyle/>
          <a:p>
            <a:r>
              <a:rPr lang="en-US" b="1" dirty="0"/>
              <a:t>Image gray levels</a:t>
            </a:r>
          </a:p>
        </p:txBody>
      </p:sp>
      <p:sp>
        <p:nvSpPr>
          <p:cNvPr id="37" name="ZoneTexte 1"/>
          <p:cNvSpPr txBox="1"/>
          <p:nvPr/>
        </p:nvSpPr>
        <p:spPr>
          <a:xfrm rot="16200000">
            <a:off x="2064606" y="3873286"/>
            <a:ext cx="2807959" cy="223970"/>
          </a:xfrm>
          <a:prstGeom prst="rect">
            <a:avLst/>
          </a:prstGeom>
          <a:noFill/>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1000" dirty="0"/>
              <a:t>   0           	                                          255</a:t>
            </a:r>
          </a:p>
        </p:txBody>
      </p:sp>
      <p:sp>
        <p:nvSpPr>
          <p:cNvPr id="16" name="ZoneTexte 15"/>
          <p:cNvSpPr txBox="1"/>
          <p:nvPr/>
        </p:nvSpPr>
        <p:spPr>
          <a:xfrm>
            <a:off x="1239186" y="116632"/>
            <a:ext cx="6665735" cy="1077218"/>
          </a:xfrm>
          <a:prstGeom prst="rect">
            <a:avLst/>
          </a:prstGeom>
          <a:noFill/>
        </p:spPr>
        <p:txBody>
          <a:bodyPr wrap="none" rtlCol="0">
            <a:spAutoFit/>
          </a:bodyPr>
          <a:lstStyle/>
          <a:p>
            <a:pPr algn="ctr"/>
            <a:r>
              <a:rPr lang="en-US" sz="3200" b="1">
                <a:solidFill>
                  <a:schemeClr val="accent1"/>
                </a:solidFill>
              </a:rPr>
              <a:t>Linear modifications of the histogram</a:t>
            </a:r>
          </a:p>
          <a:p>
            <a:pPr algn="ctr"/>
            <a:endParaRPr lang="en-US" sz="3200" b="1">
              <a:solidFill>
                <a:schemeClr val="accent1"/>
              </a:solidFill>
            </a:endParaRPr>
          </a:p>
        </p:txBody>
      </p:sp>
      <p:cxnSp>
        <p:nvCxnSpPr>
          <p:cNvPr id="17" name="Connecteur droit 16"/>
          <p:cNvCxnSpPr/>
          <p:nvPr/>
        </p:nvCxnSpPr>
        <p:spPr>
          <a:xfrm>
            <a:off x="0" y="836712"/>
            <a:ext cx="9144000"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9" name="ZoneTexte 18"/>
          <p:cNvSpPr txBox="1"/>
          <p:nvPr/>
        </p:nvSpPr>
        <p:spPr>
          <a:xfrm>
            <a:off x="5905500" y="1177249"/>
            <a:ext cx="2882899" cy="369332"/>
          </a:xfrm>
          <a:prstGeom prst="rect">
            <a:avLst/>
          </a:prstGeom>
          <a:noFill/>
          <a:ln w="25400">
            <a:solidFill>
              <a:schemeClr val="tx1">
                <a:lumMod val="75000"/>
                <a:lumOff val="25000"/>
              </a:schemeClr>
            </a:solidFill>
          </a:ln>
        </p:spPr>
        <p:txBody>
          <a:bodyPr wrap="square" rtlCol="0">
            <a:spAutoFit/>
          </a:bodyPr>
          <a:lstStyle/>
          <a:p>
            <a:r>
              <a:rPr lang="en-US" dirty="0"/>
              <a:t>Path: Image \ Adjust \ B &amp; C</a:t>
            </a:r>
          </a:p>
        </p:txBody>
      </p:sp>
      <p:sp>
        <p:nvSpPr>
          <p:cNvPr id="21" name="ZoneTexte 20"/>
          <p:cNvSpPr txBox="1"/>
          <p:nvPr/>
        </p:nvSpPr>
        <p:spPr>
          <a:xfrm>
            <a:off x="229517" y="862020"/>
            <a:ext cx="3421771" cy="523220"/>
          </a:xfrm>
          <a:prstGeom prst="rect">
            <a:avLst/>
          </a:prstGeom>
          <a:noFill/>
        </p:spPr>
        <p:txBody>
          <a:bodyPr wrap="none" rtlCol="0">
            <a:spAutoFit/>
          </a:bodyPr>
          <a:lstStyle/>
          <a:p>
            <a:pPr algn="ctr"/>
            <a:r>
              <a:rPr lang="en-US" sz="2800" b="1" dirty="0">
                <a:solidFill>
                  <a:schemeClr val="accent1"/>
                </a:solidFill>
              </a:rPr>
              <a:t>Brightness &amp; Contrast</a:t>
            </a:r>
          </a:p>
        </p:txBody>
      </p:sp>
      <p:pic>
        <p:nvPicPr>
          <p:cNvPr id="22" name="Image 21" descr="B&amp;C"/>
          <p:cNvPicPr>
            <a:picLocks noChangeAspect="1"/>
          </p:cNvPicPr>
          <p:nvPr/>
        </p:nvPicPr>
        <p:blipFill rotWithShape="1">
          <a:blip r:embed="rId3">
            <a:extLst>
              <a:ext uri="{28A0092B-C50C-407E-A947-70E740481C1C}">
                <a14:useLocalDpi xmlns:a14="http://schemas.microsoft.com/office/drawing/2010/main" val="0"/>
              </a:ext>
            </a:extLst>
          </a:blip>
          <a:srcRect l="4213" t="9132" r="6718" b="19282"/>
          <a:stretch/>
        </p:blipFill>
        <p:spPr>
          <a:xfrm>
            <a:off x="229517" y="3731559"/>
            <a:ext cx="1772083" cy="289064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23" name="Image 22" descr="MAX_pieuvre.tif (33.3%)"/>
          <p:cNvPicPr>
            <a:picLocks noChangeAspect="1"/>
          </p:cNvPicPr>
          <p:nvPr/>
        </p:nvPicPr>
        <p:blipFill rotWithShape="1">
          <a:blip r:embed="rId4" cstate="print">
            <a:extLst>
              <a:ext uri="{28A0092B-C50C-407E-A947-70E740481C1C}">
                <a14:useLocalDpi xmlns:a14="http://schemas.microsoft.com/office/drawing/2010/main" val="0"/>
              </a:ext>
            </a:extLst>
          </a:blip>
          <a:srcRect t="-1" b="265"/>
          <a:stretch/>
        </p:blipFill>
        <p:spPr>
          <a:xfrm>
            <a:off x="98469" y="1502483"/>
            <a:ext cx="2038349" cy="2111403"/>
          </a:xfrm>
          <a:prstGeom prst="rect">
            <a:avLst/>
          </a:prstGeom>
        </p:spPr>
      </p:pic>
    </p:spTree>
    <p:extLst>
      <p:ext uri="{BB962C8B-B14F-4D97-AF65-F5344CB8AC3E}">
        <p14:creationId xmlns:p14="http://schemas.microsoft.com/office/powerpoint/2010/main" val="2718883799"/>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fade">
                                      <p:cBhvr>
                                        <p:cTn id="7" dur="500"/>
                                        <p:tgtEl>
                                          <p:spTgt spid="3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fade">
                                      <p:cBhvr>
                                        <p:cTn id="10" dur="500"/>
                                        <p:tgtEl>
                                          <p:spTgt spid="3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7"/>
                                        </p:tgtEl>
                                        <p:attrNameLst>
                                          <p:attrName>style.visibility</p:attrName>
                                        </p:attrNameLst>
                                      </p:cBhvr>
                                      <p:to>
                                        <p:strVal val="visible"/>
                                      </p:to>
                                    </p:set>
                                    <p:animEffect transition="in" filter="fade">
                                      <p:cBhvr>
                                        <p:cTn id="13"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37"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Rectangle 20"/>
          <p:cNvSpPr>
            <a:spLocks noChangeArrowheads="1"/>
          </p:cNvSpPr>
          <p:nvPr/>
        </p:nvSpPr>
        <p:spPr bwMode="auto">
          <a:xfrm>
            <a:off x="2167293" y="5660440"/>
            <a:ext cx="5838826" cy="446276"/>
          </a:xfrm>
          <a:prstGeom prst="rect">
            <a:avLst/>
          </a:prstGeom>
          <a:noFill/>
          <a:ln w="9525">
            <a:noFill/>
            <a:round/>
            <a:headEnd/>
            <a:tailEnd/>
          </a:ln>
        </p:spPr>
        <p:txBody>
          <a:bodyPr wrap="square" tIns="91440">
            <a:spAutoFit/>
          </a:bodyPr>
          <a:lstStyle/>
          <a:p>
            <a:pPr algn="ctr" hangingPunct="1">
              <a:lnSpc>
                <a:spcPct val="100000"/>
              </a:lnSpc>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2000" b="1" dirty="0">
                <a:solidFill>
                  <a:srgbClr val="000000"/>
                </a:solidFill>
                <a:latin typeface="Calibri" charset="0"/>
              </a:rPr>
              <a:t>Brightness increasing</a:t>
            </a:r>
          </a:p>
        </p:txBody>
      </p:sp>
      <p:sp>
        <p:nvSpPr>
          <p:cNvPr id="65" name="ZoneTexte 64"/>
          <p:cNvSpPr txBox="1"/>
          <p:nvPr/>
        </p:nvSpPr>
        <p:spPr>
          <a:xfrm>
            <a:off x="3073834" y="6106716"/>
            <a:ext cx="4025745" cy="369332"/>
          </a:xfrm>
          <a:prstGeom prst="rect">
            <a:avLst/>
          </a:prstGeom>
          <a:noFill/>
        </p:spPr>
        <p:txBody>
          <a:bodyPr wrap="square" rtlCol="0">
            <a:spAutoFit/>
          </a:bodyPr>
          <a:lstStyle/>
          <a:p>
            <a:pPr algn="ctr"/>
            <a:r>
              <a:rPr lang="en-US" dirty="0"/>
              <a:t>= Add a constant value to the correlation</a:t>
            </a:r>
          </a:p>
        </p:txBody>
      </p:sp>
      <p:sp>
        <p:nvSpPr>
          <p:cNvPr id="30" name="ZoneTexte 29"/>
          <p:cNvSpPr txBox="1"/>
          <p:nvPr/>
        </p:nvSpPr>
        <p:spPr>
          <a:xfrm>
            <a:off x="1239186" y="116632"/>
            <a:ext cx="6665735" cy="1077218"/>
          </a:xfrm>
          <a:prstGeom prst="rect">
            <a:avLst/>
          </a:prstGeom>
          <a:noFill/>
        </p:spPr>
        <p:txBody>
          <a:bodyPr wrap="none" rtlCol="0">
            <a:spAutoFit/>
          </a:bodyPr>
          <a:lstStyle/>
          <a:p>
            <a:pPr algn="ctr"/>
            <a:r>
              <a:rPr lang="en-US" sz="3200" b="1">
                <a:solidFill>
                  <a:schemeClr val="accent1"/>
                </a:solidFill>
              </a:rPr>
              <a:t>Linear modifications of the histogram</a:t>
            </a:r>
          </a:p>
          <a:p>
            <a:pPr algn="ctr"/>
            <a:endParaRPr lang="en-US" sz="3200" b="1">
              <a:solidFill>
                <a:schemeClr val="accent1"/>
              </a:solidFill>
            </a:endParaRPr>
          </a:p>
        </p:txBody>
      </p:sp>
      <p:cxnSp>
        <p:nvCxnSpPr>
          <p:cNvPr id="40" name="Connecteur droit 39"/>
          <p:cNvCxnSpPr/>
          <p:nvPr/>
        </p:nvCxnSpPr>
        <p:spPr>
          <a:xfrm>
            <a:off x="0" y="836712"/>
            <a:ext cx="9144000"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48" name="ZoneTexte 47"/>
          <p:cNvSpPr txBox="1"/>
          <p:nvPr/>
        </p:nvSpPr>
        <p:spPr>
          <a:xfrm>
            <a:off x="5905500" y="1177249"/>
            <a:ext cx="2882899" cy="369332"/>
          </a:xfrm>
          <a:prstGeom prst="rect">
            <a:avLst/>
          </a:prstGeom>
          <a:noFill/>
          <a:ln w="25400">
            <a:solidFill>
              <a:schemeClr val="tx1">
                <a:lumMod val="75000"/>
                <a:lumOff val="25000"/>
              </a:schemeClr>
            </a:solidFill>
          </a:ln>
        </p:spPr>
        <p:txBody>
          <a:bodyPr wrap="square" rtlCol="0">
            <a:spAutoFit/>
          </a:bodyPr>
          <a:lstStyle/>
          <a:p>
            <a:r>
              <a:rPr lang="en-US" dirty="0"/>
              <a:t>Path: Image \ Adjust \ B &amp; C</a:t>
            </a:r>
          </a:p>
        </p:txBody>
      </p:sp>
      <p:sp>
        <p:nvSpPr>
          <p:cNvPr id="44" name="ZoneTexte 43"/>
          <p:cNvSpPr txBox="1"/>
          <p:nvPr/>
        </p:nvSpPr>
        <p:spPr>
          <a:xfrm>
            <a:off x="229517" y="862020"/>
            <a:ext cx="3421771" cy="523220"/>
          </a:xfrm>
          <a:prstGeom prst="rect">
            <a:avLst/>
          </a:prstGeom>
          <a:noFill/>
        </p:spPr>
        <p:txBody>
          <a:bodyPr wrap="none" rtlCol="0">
            <a:spAutoFit/>
          </a:bodyPr>
          <a:lstStyle/>
          <a:p>
            <a:pPr algn="ctr"/>
            <a:r>
              <a:rPr lang="en-US" sz="2800" b="1" dirty="0">
                <a:solidFill>
                  <a:schemeClr val="accent1"/>
                </a:solidFill>
              </a:rPr>
              <a:t>Brightness &amp; Contrast</a:t>
            </a:r>
          </a:p>
        </p:txBody>
      </p:sp>
      <p:pic>
        <p:nvPicPr>
          <p:cNvPr id="52" name="Image 51" descr="B&amp;C"/>
          <p:cNvPicPr>
            <a:picLocks noChangeAspect="1"/>
          </p:cNvPicPr>
          <p:nvPr/>
        </p:nvPicPr>
        <p:blipFill rotWithShape="1">
          <a:blip r:embed="rId3">
            <a:extLst>
              <a:ext uri="{28A0092B-C50C-407E-A947-70E740481C1C}">
                <a14:useLocalDpi xmlns:a14="http://schemas.microsoft.com/office/drawing/2010/main" val="0"/>
              </a:ext>
            </a:extLst>
          </a:blip>
          <a:srcRect l="5035" t="9190" r="5628" b="19100"/>
          <a:stretch/>
        </p:blipFill>
        <p:spPr>
          <a:xfrm>
            <a:off x="215859" y="3707341"/>
            <a:ext cx="1780121" cy="290006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54" name="Image 53" descr="MAX_pieuvre.tif (33.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8468" y="1502482"/>
            <a:ext cx="2038349" cy="2116979"/>
          </a:xfrm>
          <a:prstGeom prst="rect">
            <a:avLst/>
          </a:prstGeom>
        </p:spPr>
      </p:pic>
      <p:pic>
        <p:nvPicPr>
          <p:cNvPr id="2" name="Picture 2"/>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257882" y="1635831"/>
            <a:ext cx="2839972" cy="18853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4" name="Groupe 3">
            <a:extLst>
              <a:ext uri="{FF2B5EF4-FFF2-40B4-BE49-F238E27FC236}">
                <a16:creationId xmlns="" xmlns:a16="http://schemas.microsoft.com/office/drawing/2014/main" id="{92BB0341-3297-4311-AA97-D25D0EE7D492}"/>
              </a:ext>
            </a:extLst>
          </p:cNvPr>
          <p:cNvGrpSpPr/>
          <p:nvPr/>
        </p:nvGrpSpPr>
        <p:grpSpPr>
          <a:xfrm>
            <a:off x="4651761" y="2583543"/>
            <a:ext cx="4332585" cy="2691710"/>
            <a:chOff x="4811415" y="2583543"/>
            <a:chExt cx="4332585" cy="2691710"/>
          </a:xfrm>
        </p:grpSpPr>
        <p:grpSp>
          <p:nvGrpSpPr>
            <p:cNvPr id="3" name="Groupe 2">
              <a:extLst>
                <a:ext uri="{FF2B5EF4-FFF2-40B4-BE49-F238E27FC236}">
                  <a16:creationId xmlns="" xmlns:a16="http://schemas.microsoft.com/office/drawing/2014/main" id="{BC1BD19F-1923-400E-B28E-87F964ACABE4}"/>
                </a:ext>
              </a:extLst>
            </p:cNvPr>
            <p:cNvGrpSpPr/>
            <p:nvPr/>
          </p:nvGrpSpPr>
          <p:grpSpPr>
            <a:xfrm>
              <a:off x="5243476" y="2583543"/>
              <a:ext cx="3900524" cy="2691710"/>
              <a:chOff x="5243476" y="2996047"/>
              <a:chExt cx="3287756" cy="2316177"/>
            </a:xfrm>
          </p:grpSpPr>
          <p:sp>
            <p:nvSpPr>
              <p:cNvPr id="39" name="Forme libre 38"/>
              <p:cNvSpPr/>
              <p:nvPr/>
            </p:nvSpPr>
            <p:spPr>
              <a:xfrm>
                <a:off x="5504561" y="3745441"/>
                <a:ext cx="2491839" cy="1329595"/>
              </a:xfrm>
              <a:custGeom>
                <a:avLst/>
                <a:gdLst>
                  <a:gd name="connsiteX0" fmla="*/ 0 w 3931920"/>
                  <a:gd name="connsiteY0" fmla="*/ 1937004 h 1937004"/>
                  <a:gd name="connsiteX1" fmla="*/ 594360 w 3931920"/>
                  <a:gd name="connsiteY1" fmla="*/ 1754124 h 1937004"/>
                  <a:gd name="connsiteX2" fmla="*/ 969264 w 3931920"/>
                  <a:gd name="connsiteY2" fmla="*/ 839724 h 1937004"/>
                  <a:gd name="connsiteX3" fmla="*/ 1170432 w 3931920"/>
                  <a:gd name="connsiteY3" fmla="*/ 281940 h 1937004"/>
                  <a:gd name="connsiteX4" fmla="*/ 1399032 w 3931920"/>
                  <a:gd name="connsiteY4" fmla="*/ 80772 h 1937004"/>
                  <a:gd name="connsiteX5" fmla="*/ 1837944 w 3931920"/>
                  <a:gd name="connsiteY5" fmla="*/ 766572 h 1937004"/>
                  <a:gd name="connsiteX6" fmla="*/ 2240280 w 3931920"/>
                  <a:gd name="connsiteY6" fmla="*/ 1324356 h 1937004"/>
                  <a:gd name="connsiteX7" fmla="*/ 2660904 w 3931920"/>
                  <a:gd name="connsiteY7" fmla="*/ 1626108 h 1937004"/>
                  <a:gd name="connsiteX8" fmla="*/ 3182112 w 3931920"/>
                  <a:gd name="connsiteY8" fmla="*/ 1790700 h 1937004"/>
                  <a:gd name="connsiteX9" fmla="*/ 3931920 w 3931920"/>
                  <a:gd name="connsiteY9" fmla="*/ 1909572 h 1937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31920" h="1937004">
                    <a:moveTo>
                      <a:pt x="0" y="1937004"/>
                    </a:moveTo>
                    <a:cubicBezTo>
                      <a:pt x="216408" y="1937004"/>
                      <a:pt x="432816" y="1937004"/>
                      <a:pt x="594360" y="1754124"/>
                    </a:cubicBezTo>
                    <a:cubicBezTo>
                      <a:pt x="755904" y="1571244"/>
                      <a:pt x="873252" y="1085088"/>
                      <a:pt x="969264" y="839724"/>
                    </a:cubicBezTo>
                    <a:cubicBezTo>
                      <a:pt x="1065276" y="594360"/>
                      <a:pt x="1098804" y="408432"/>
                      <a:pt x="1170432" y="281940"/>
                    </a:cubicBezTo>
                    <a:cubicBezTo>
                      <a:pt x="1242060" y="155448"/>
                      <a:pt x="1287780" y="0"/>
                      <a:pt x="1399032" y="80772"/>
                    </a:cubicBezTo>
                    <a:cubicBezTo>
                      <a:pt x="1510284" y="161544"/>
                      <a:pt x="1697736" y="559308"/>
                      <a:pt x="1837944" y="766572"/>
                    </a:cubicBezTo>
                    <a:cubicBezTo>
                      <a:pt x="1978152" y="973836"/>
                      <a:pt x="2103120" y="1181100"/>
                      <a:pt x="2240280" y="1324356"/>
                    </a:cubicBezTo>
                    <a:cubicBezTo>
                      <a:pt x="2377440" y="1467612"/>
                      <a:pt x="2503932" y="1548384"/>
                      <a:pt x="2660904" y="1626108"/>
                    </a:cubicBezTo>
                    <a:cubicBezTo>
                      <a:pt x="2817876" y="1703832"/>
                      <a:pt x="2970276" y="1743456"/>
                      <a:pt x="3182112" y="1790700"/>
                    </a:cubicBezTo>
                    <a:cubicBezTo>
                      <a:pt x="3393948" y="1837944"/>
                      <a:pt x="3662934" y="1873758"/>
                      <a:pt x="3931920" y="1909572"/>
                    </a:cubicBezTo>
                  </a:path>
                </a:pathLst>
              </a:custGeom>
              <a:ln w="190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41" name="Connecteur droit avec flèche 40"/>
              <p:cNvCxnSpPr>
                <a:stCxn id="39" idx="0"/>
              </p:cNvCxnSpPr>
              <p:nvPr/>
            </p:nvCxnSpPr>
            <p:spPr>
              <a:xfrm flipH="1" flipV="1">
                <a:off x="5501643" y="3092930"/>
                <a:ext cx="2918" cy="198210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42" name="Connecteur droit avec flèche 41"/>
              <p:cNvCxnSpPr/>
              <p:nvPr/>
            </p:nvCxnSpPr>
            <p:spPr>
              <a:xfrm>
                <a:off x="5504561" y="5082859"/>
                <a:ext cx="2863315"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45" name="Connecteur droit 44"/>
              <p:cNvCxnSpPr/>
              <p:nvPr/>
            </p:nvCxnSpPr>
            <p:spPr>
              <a:xfrm flipV="1">
                <a:off x="5504561" y="3348473"/>
                <a:ext cx="1597920" cy="1164588"/>
              </a:xfrm>
              <a:prstGeom prst="line">
                <a:avLst/>
              </a:prstGeom>
              <a:ln w="19050">
                <a:solidFill>
                  <a:srgbClr val="141414"/>
                </a:solidFill>
              </a:ln>
            </p:spPr>
            <p:style>
              <a:lnRef idx="1">
                <a:schemeClr val="accent1"/>
              </a:lnRef>
              <a:fillRef idx="0">
                <a:schemeClr val="accent1"/>
              </a:fillRef>
              <a:effectRef idx="0">
                <a:schemeClr val="accent1"/>
              </a:effectRef>
              <a:fontRef idx="minor">
                <a:schemeClr val="tx1"/>
              </a:fontRef>
            </p:style>
          </p:cxnSp>
          <p:cxnSp>
            <p:nvCxnSpPr>
              <p:cNvPr id="47" name="Connecteur droit 46"/>
              <p:cNvCxnSpPr/>
              <p:nvPr/>
            </p:nvCxnSpPr>
            <p:spPr>
              <a:xfrm>
                <a:off x="7102481" y="3348473"/>
                <a:ext cx="1200150" cy="0"/>
              </a:xfrm>
              <a:prstGeom prst="line">
                <a:avLst/>
              </a:prstGeom>
              <a:ln w="19050">
                <a:solidFill>
                  <a:srgbClr val="141414"/>
                </a:solidFill>
              </a:ln>
            </p:spPr>
            <p:style>
              <a:lnRef idx="1">
                <a:schemeClr val="accent1"/>
              </a:lnRef>
              <a:fillRef idx="0">
                <a:schemeClr val="accent1"/>
              </a:fillRef>
              <a:effectRef idx="0">
                <a:schemeClr val="accent1"/>
              </a:effectRef>
              <a:fontRef idx="minor">
                <a:schemeClr val="tx1"/>
              </a:fontRef>
            </p:style>
          </p:cxnSp>
          <p:sp>
            <p:nvSpPr>
              <p:cNvPr id="10" name="ZoneTexte 9"/>
              <p:cNvSpPr txBox="1"/>
              <p:nvPr/>
            </p:nvSpPr>
            <p:spPr>
              <a:xfrm>
                <a:off x="7120100" y="3016016"/>
                <a:ext cx="1411132" cy="369332"/>
              </a:xfrm>
              <a:prstGeom prst="rect">
                <a:avLst/>
              </a:prstGeom>
              <a:noFill/>
            </p:spPr>
            <p:txBody>
              <a:bodyPr wrap="square" rtlCol="0">
                <a:spAutoFit/>
              </a:bodyPr>
              <a:lstStyle/>
              <a:p>
                <a:r>
                  <a:rPr lang="en-US" b="1" dirty="0">
                    <a:solidFill>
                      <a:srgbClr val="FF0000"/>
                    </a:solidFill>
                  </a:rPr>
                  <a:t>saturation</a:t>
                </a:r>
              </a:p>
            </p:txBody>
          </p:sp>
          <p:sp>
            <p:nvSpPr>
              <p:cNvPr id="37" name="ZoneTexte 1"/>
              <p:cNvSpPr txBox="1"/>
              <p:nvPr/>
            </p:nvSpPr>
            <p:spPr>
              <a:xfrm>
                <a:off x="5349293" y="5114511"/>
                <a:ext cx="2875402" cy="197713"/>
              </a:xfrm>
              <a:prstGeom prst="rect">
                <a:avLst/>
              </a:prstGeom>
              <a:noFill/>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1000" dirty="0"/>
                  <a:t>   0 		                       255</a:t>
                </a:r>
              </a:p>
            </p:txBody>
          </p:sp>
          <p:sp>
            <p:nvSpPr>
              <p:cNvPr id="36" name="ZoneTexte 1"/>
              <p:cNvSpPr txBox="1"/>
              <p:nvPr/>
            </p:nvSpPr>
            <p:spPr>
              <a:xfrm rot="16200000">
                <a:off x="4212550" y="4026973"/>
                <a:ext cx="2285822" cy="223970"/>
              </a:xfrm>
              <a:prstGeom prst="rect">
                <a:avLst/>
              </a:prstGeom>
              <a:noFill/>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1000" dirty="0"/>
                  <a:t>   0                                                    	 255</a:t>
                </a:r>
              </a:p>
            </p:txBody>
          </p:sp>
        </p:grpSp>
        <p:sp>
          <p:nvSpPr>
            <p:cNvPr id="21" name="ZoneTexte 20">
              <a:extLst>
                <a:ext uri="{FF2B5EF4-FFF2-40B4-BE49-F238E27FC236}">
                  <a16:creationId xmlns="" xmlns:a16="http://schemas.microsoft.com/office/drawing/2014/main" id="{5ED652AC-B6D1-4E97-8B87-F3C963222DCA}"/>
                </a:ext>
              </a:extLst>
            </p:cNvPr>
            <p:cNvSpPr txBox="1"/>
            <p:nvPr/>
          </p:nvSpPr>
          <p:spPr>
            <a:xfrm rot="16200000">
              <a:off x="3991439" y="3886954"/>
              <a:ext cx="1978505" cy="338554"/>
            </a:xfrm>
            <a:prstGeom prst="rect">
              <a:avLst/>
            </a:prstGeom>
            <a:noFill/>
          </p:spPr>
          <p:txBody>
            <a:bodyPr wrap="square" rtlCol="0">
              <a:spAutoFit/>
            </a:bodyPr>
            <a:lstStyle/>
            <a:p>
              <a:pPr algn="ctr"/>
              <a:r>
                <a:rPr lang="en-US" sz="1600" dirty="0"/>
                <a:t>Screen gray levels</a:t>
              </a:r>
            </a:p>
          </p:txBody>
        </p:sp>
      </p:grpSp>
      <p:sp>
        <p:nvSpPr>
          <p:cNvPr id="23" name="ZoneTexte 22">
            <a:extLst>
              <a:ext uri="{FF2B5EF4-FFF2-40B4-BE49-F238E27FC236}">
                <a16:creationId xmlns="" xmlns:a16="http://schemas.microsoft.com/office/drawing/2014/main" id="{8BDAF6D2-0EE0-4DA2-98E5-AB3A33649407}"/>
              </a:ext>
            </a:extLst>
          </p:cNvPr>
          <p:cNvSpPr txBox="1"/>
          <p:nvPr/>
        </p:nvSpPr>
        <p:spPr>
          <a:xfrm>
            <a:off x="7310911" y="5283173"/>
            <a:ext cx="1596673" cy="338554"/>
          </a:xfrm>
          <a:prstGeom prst="rect">
            <a:avLst/>
          </a:prstGeom>
          <a:noFill/>
        </p:spPr>
        <p:txBody>
          <a:bodyPr wrap="square" rtlCol="0">
            <a:spAutoFit/>
          </a:bodyPr>
          <a:lstStyle/>
          <a:p>
            <a:pPr algn="ctr"/>
            <a:r>
              <a:rPr lang="en-US" sz="1600" dirty="0"/>
              <a:t>Image gray levels</a:t>
            </a:r>
          </a:p>
        </p:txBody>
      </p:sp>
    </p:spTree>
    <p:extLst>
      <p:ext uri="{BB962C8B-B14F-4D97-AF65-F5344CB8AC3E}">
        <p14:creationId xmlns:p14="http://schemas.microsoft.com/office/powerpoint/2010/main" val="2718883799"/>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ZoneTexte 64"/>
          <p:cNvSpPr txBox="1"/>
          <p:nvPr/>
        </p:nvSpPr>
        <p:spPr>
          <a:xfrm>
            <a:off x="2812575" y="6097989"/>
            <a:ext cx="4618738" cy="369332"/>
          </a:xfrm>
          <a:prstGeom prst="rect">
            <a:avLst/>
          </a:prstGeom>
          <a:noFill/>
        </p:spPr>
        <p:txBody>
          <a:bodyPr wrap="square" rtlCol="0">
            <a:spAutoFit/>
          </a:bodyPr>
          <a:lstStyle/>
          <a:p>
            <a:pPr algn="ctr"/>
            <a:r>
              <a:rPr lang="en-US" dirty="0"/>
              <a:t>= </a:t>
            </a:r>
            <a:r>
              <a:rPr lang="en-US" dirty="0" err="1"/>
              <a:t>Substract</a:t>
            </a:r>
            <a:r>
              <a:rPr lang="en-US" dirty="0"/>
              <a:t> a constant value to the correlation</a:t>
            </a:r>
          </a:p>
        </p:txBody>
      </p:sp>
      <p:sp>
        <p:nvSpPr>
          <p:cNvPr id="30" name="ZoneTexte 29"/>
          <p:cNvSpPr txBox="1"/>
          <p:nvPr/>
        </p:nvSpPr>
        <p:spPr>
          <a:xfrm>
            <a:off x="1239186" y="116632"/>
            <a:ext cx="6665735" cy="1077218"/>
          </a:xfrm>
          <a:prstGeom prst="rect">
            <a:avLst/>
          </a:prstGeom>
          <a:noFill/>
        </p:spPr>
        <p:txBody>
          <a:bodyPr wrap="none" rtlCol="0">
            <a:spAutoFit/>
          </a:bodyPr>
          <a:lstStyle/>
          <a:p>
            <a:pPr algn="ctr"/>
            <a:r>
              <a:rPr lang="en-US" sz="3200" b="1">
                <a:solidFill>
                  <a:schemeClr val="accent1"/>
                </a:solidFill>
              </a:rPr>
              <a:t>Linear modifications of the histogram</a:t>
            </a:r>
          </a:p>
          <a:p>
            <a:pPr algn="ctr"/>
            <a:endParaRPr lang="en-US" sz="3200" b="1">
              <a:solidFill>
                <a:schemeClr val="accent1"/>
              </a:solidFill>
            </a:endParaRPr>
          </a:p>
        </p:txBody>
      </p:sp>
      <p:cxnSp>
        <p:nvCxnSpPr>
          <p:cNvPr id="40" name="Connecteur droit 39"/>
          <p:cNvCxnSpPr/>
          <p:nvPr/>
        </p:nvCxnSpPr>
        <p:spPr>
          <a:xfrm>
            <a:off x="0" y="836712"/>
            <a:ext cx="9144000"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45" name="ZoneTexte 44"/>
          <p:cNvSpPr txBox="1"/>
          <p:nvPr/>
        </p:nvSpPr>
        <p:spPr>
          <a:xfrm>
            <a:off x="5905500" y="1177249"/>
            <a:ext cx="2882899" cy="369332"/>
          </a:xfrm>
          <a:prstGeom prst="rect">
            <a:avLst/>
          </a:prstGeom>
          <a:noFill/>
          <a:ln w="25400">
            <a:solidFill>
              <a:schemeClr val="tx1">
                <a:lumMod val="75000"/>
                <a:lumOff val="25000"/>
              </a:schemeClr>
            </a:solidFill>
          </a:ln>
        </p:spPr>
        <p:txBody>
          <a:bodyPr wrap="square" rtlCol="0">
            <a:spAutoFit/>
          </a:bodyPr>
          <a:lstStyle/>
          <a:p>
            <a:r>
              <a:rPr lang="en-US"/>
              <a:t>Path: Image \ Adjust \ B &amp; C</a:t>
            </a:r>
          </a:p>
        </p:txBody>
      </p:sp>
      <p:sp>
        <p:nvSpPr>
          <p:cNvPr id="29" name="ZoneTexte 28"/>
          <p:cNvSpPr txBox="1"/>
          <p:nvPr/>
        </p:nvSpPr>
        <p:spPr>
          <a:xfrm>
            <a:off x="229517" y="862020"/>
            <a:ext cx="3421771" cy="523220"/>
          </a:xfrm>
          <a:prstGeom prst="rect">
            <a:avLst/>
          </a:prstGeom>
          <a:noFill/>
        </p:spPr>
        <p:txBody>
          <a:bodyPr wrap="none" rtlCol="0">
            <a:spAutoFit/>
          </a:bodyPr>
          <a:lstStyle/>
          <a:p>
            <a:pPr algn="ctr"/>
            <a:r>
              <a:rPr lang="en-US" sz="2800" b="1" dirty="0">
                <a:solidFill>
                  <a:schemeClr val="accent1"/>
                </a:solidFill>
              </a:rPr>
              <a:t>Brightness &amp; Contrast</a:t>
            </a:r>
          </a:p>
        </p:txBody>
      </p:sp>
      <p:pic>
        <p:nvPicPr>
          <p:cNvPr id="35" name="Image 34" descr="B&amp;C"/>
          <p:cNvPicPr>
            <a:picLocks noChangeAspect="1"/>
          </p:cNvPicPr>
          <p:nvPr/>
        </p:nvPicPr>
        <p:blipFill rotWithShape="1">
          <a:blip r:embed="rId3">
            <a:extLst>
              <a:ext uri="{28A0092B-C50C-407E-A947-70E740481C1C}">
                <a14:useLocalDpi xmlns:a14="http://schemas.microsoft.com/office/drawing/2010/main" val="0"/>
              </a:ext>
            </a:extLst>
          </a:blip>
          <a:srcRect l="6219" t="8606" r="6811" b="19392"/>
          <a:stretch/>
        </p:blipFill>
        <p:spPr>
          <a:xfrm>
            <a:off x="229517" y="3707341"/>
            <a:ext cx="1766463" cy="296813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37" name="Image 36" descr="MAX_pieuvre.tif (33.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8468" y="1502482"/>
            <a:ext cx="2038349" cy="2116980"/>
          </a:xfrm>
          <a:prstGeom prst="rect">
            <a:avLst/>
          </a:prstGeom>
        </p:spPr>
      </p:pic>
      <p:sp>
        <p:nvSpPr>
          <p:cNvPr id="61" name="Rectangle 20"/>
          <p:cNvSpPr>
            <a:spLocks noChangeArrowheads="1"/>
          </p:cNvSpPr>
          <p:nvPr/>
        </p:nvSpPr>
        <p:spPr bwMode="auto">
          <a:xfrm>
            <a:off x="2167293" y="5660440"/>
            <a:ext cx="5838826" cy="446276"/>
          </a:xfrm>
          <a:prstGeom prst="rect">
            <a:avLst/>
          </a:prstGeom>
          <a:noFill/>
          <a:ln w="9525">
            <a:noFill/>
            <a:round/>
            <a:headEnd/>
            <a:tailEnd/>
          </a:ln>
        </p:spPr>
        <p:txBody>
          <a:bodyPr wrap="square" tIns="91440">
            <a:spAutoFit/>
          </a:bodyPr>
          <a:lstStyle/>
          <a:p>
            <a:pPr algn="ctr" hangingPunct="1">
              <a:lnSpc>
                <a:spcPct val="100000"/>
              </a:lnSpc>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2000" b="1" dirty="0">
                <a:solidFill>
                  <a:srgbClr val="000000"/>
                </a:solidFill>
                <a:latin typeface="Calibri" charset="0"/>
              </a:rPr>
              <a:t>Brightness decreasing</a:t>
            </a:r>
          </a:p>
        </p:txBody>
      </p:sp>
      <p:pic>
        <p:nvPicPr>
          <p:cNvPr id="19" name="Picture 2">
            <a:extLst>
              <a:ext uri="{FF2B5EF4-FFF2-40B4-BE49-F238E27FC236}">
                <a16:creationId xmlns="" xmlns:a16="http://schemas.microsoft.com/office/drawing/2014/main" id="{548309F8-9620-45BF-BFCB-FBA002706B51}"/>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257882" y="1635831"/>
            <a:ext cx="2839972" cy="18853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20" name="Groupe 19">
            <a:extLst>
              <a:ext uri="{FF2B5EF4-FFF2-40B4-BE49-F238E27FC236}">
                <a16:creationId xmlns="" xmlns:a16="http://schemas.microsoft.com/office/drawing/2014/main" id="{7711CD65-92E7-43C4-9B6D-A87E29693A70}"/>
              </a:ext>
            </a:extLst>
          </p:cNvPr>
          <p:cNvGrpSpPr/>
          <p:nvPr/>
        </p:nvGrpSpPr>
        <p:grpSpPr>
          <a:xfrm>
            <a:off x="4651761" y="2583543"/>
            <a:ext cx="4138783" cy="2691710"/>
            <a:chOff x="4811415" y="2583543"/>
            <a:chExt cx="4138783" cy="2691710"/>
          </a:xfrm>
        </p:grpSpPr>
        <p:grpSp>
          <p:nvGrpSpPr>
            <p:cNvPr id="21" name="Groupe 20">
              <a:extLst>
                <a:ext uri="{FF2B5EF4-FFF2-40B4-BE49-F238E27FC236}">
                  <a16:creationId xmlns="" xmlns:a16="http://schemas.microsoft.com/office/drawing/2014/main" id="{85E1641F-5BE3-4001-8E98-C423F5EDB528}"/>
                </a:ext>
              </a:extLst>
            </p:cNvPr>
            <p:cNvGrpSpPr/>
            <p:nvPr/>
          </p:nvGrpSpPr>
          <p:grpSpPr>
            <a:xfrm>
              <a:off x="5243476" y="2583543"/>
              <a:ext cx="3706722" cy="2691710"/>
              <a:chOff x="5243476" y="2996047"/>
              <a:chExt cx="3124400" cy="2316177"/>
            </a:xfrm>
          </p:grpSpPr>
          <p:sp>
            <p:nvSpPr>
              <p:cNvPr id="23" name="Forme libre 38">
                <a:extLst>
                  <a:ext uri="{FF2B5EF4-FFF2-40B4-BE49-F238E27FC236}">
                    <a16:creationId xmlns="" xmlns:a16="http://schemas.microsoft.com/office/drawing/2014/main" id="{333740A9-9CD7-49BC-A27B-7836DA646875}"/>
                  </a:ext>
                </a:extLst>
              </p:cNvPr>
              <p:cNvSpPr/>
              <p:nvPr/>
            </p:nvSpPr>
            <p:spPr>
              <a:xfrm>
                <a:off x="5504561" y="3745441"/>
                <a:ext cx="2491839" cy="1329595"/>
              </a:xfrm>
              <a:custGeom>
                <a:avLst/>
                <a:gdLst>
                  <a:gd name="connsiteX0" fmla="*/ 0 w 3931920"/>
                  <a:gd name="connsiteY0" fmla="*/ 1937004 h 1937004"/>
                  <a:gd name="connsiteX1" fmla="*/ 594360 w 3931920"/>
                  <a:gd name="connsiteY1" fmla="*/ 1754124 h 1937004"/>
                  <a:gd name="connsiteX2" fmla="*/ 969264 w 3931920"/>
                  <a:gd name="connsiteY2" fmla="*/ 839724 h 1937004"/>
                  <a:gd name="connsiteX3" fmla="*/ 1170432 w 3931920"/>
                  <a:gd name="connsiteY3" fmla="*/ 281940 h 1937004"/>
                  <a:gd name="connsiteX4" fmla="*/ 1399032 w 3931920"/>
                  <a:gd name="connsiteY4" fmla="*/ 80772 h 1937004"/>
                  <a:gd name="connsiteX5" fmla="*/ 1837944 w 3931920"/>
                  <a:gd name="connsiteY5" fmla="*/ 766572 h 1937004"/>
                  <a:gd name="connsiteX6" fmla="*/ 2240280 w 3931920"/>
                  <a:gd name="connsiteY6" fmla="*/ 1324356 h 1937004"/>
                  <a:gd name="connsiteX7" fmla="*/ 2660904 w 3931920"/>
                  <a:gd name="connsiteY7" fmla="*/ 1626108 h 1937004"/>
                  <a:gd name="connsiteX8" fmla="*/ 3182112 w 3931920"/>
                  <a:gd name="connsiteY8" fmla="*/ 1790700 h 1937004"/>
                  <a:gd name="connsiteX9" fmla="*/ 3931920 w 3931920"/>
                  <a:gd name="connsiteY9" fmla="*/ 1909572 h 1937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31920" h="1937004">
                    <a:moveTo>
                      <a:pt x="0" y="1937004"/>
                    </a:moveTo>
                    <a:cubicBezTo>
                      <a:pt x="216408" y="1937004"/>
                      <a:pt x="432816" y="1937004"/>
                      <a:pt x="594360" y="1754124"/>
                    </a:cubicBezTo>
                    <a:cubicBezTo>
                      <a:pt x="755904" y="1571244"/>
                      <a:pt x="873252" y="1085088"/>
                      <a:pt x="969264" y="839724"/>
                    </a:cubicBezTo>
                    <a:cubicBezTo>
                      <a:pt x="1065276" y="594360"/>
                      <a:pt x="1098804" y="408432"/>
                      <a:pt x="1170432" y="281940"/>
                    </a:cubicBezTo>
                    <a:cubicBezTo>
                      <a:pt x="1242060" y="155448"/>
                      <a:pt x="1287780" y="0"/>
                      <a:pt x="1399032" y="80772"/>
                    </a:cubicBezTo>
                    <a:cubicBezTo>
                      <a:pt x="1510284" y="161544"/>
                      <a:pt x="1697736" y="559308"/>
                      <a:pt x="1837944" y="766572"/>
                    </a:cubicBezTo>
                    <a:cubicBezTo>
                      <a:pt x="1978152" y="973836"/>
                      <a:pt x="2103120" y="1181100"/>
                      <a:pt x="2240280" y="1324356"/>
                    </a:cubicBezTo>
                    <a:cubicBezTo>
                      <a:pt x="2377440" y="1467612"/>
                      <a:pt x="2503932" y="1548384"/>
                      <a:pt x="2660904" y="1626108"/>
                    </a:cubicBezTo>
                    <a:cubicBezTo>
                      <a:pt x="2817876" y="1703832"/>
                      <a:pt x="2970276" y="1743456"/>
                      <a:pt x="3182112" y="1790700"/>
                    </a:cubicBezTo>
                    <a:cubicBezTo>
                      <a:pt x="3393948" y="1837944"/>
                      <a:pt x="3662934" y="1873758"/>
                      <a:pt x="3931920" y="1909572"/>
                    </a:cubicBezTo>
                  </a:path>
                </a:pathLst>
              </a:custGeom>
              <a:ln w="190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24" name="Connecteur droit avec flèche 23">
                <a:extLst>
                  <a:ext uri="{FF2B5EF4-FFF2-40B4-BE49-F238E27FC236}">
                    <a16:creationId xmlns="" xmlns:a16="http://schemas.microsoft.com/office/drawing/2014/main" id="{2B2745C2-9457-4C02-BD58-2892F032F621}"/>
                  </a:ext>
                </a:extLst>
              </p:cNvPr>
              <p:cNvCxnSpPr>
                <a:stCxn id="23" idx="0"/>
              </p:cNvCxnSpPr>
              <p:nvPr/>
            </p:nvCxnSpPr>
            <p:spPr>
              <a:xfrm flipH="1" flipV="1">
                <a:off x="5501643" y="3092930"/>
                <a:ext cx="2918" cy="198210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5" name="Connecteur droit avec flèche 24">
                <a:extLst>
                  <a:ext uri="{FF2B5EF4-FFF2-40B4-BE49-F238E27FC236}">
                    <a16:creationId xmlns="" xmlns:a16="http://schemas.microsoft.com/office/drawing/2014/main" id="{9A82CC0A-34DF-4974-B16F-BE429110068D}"/>
                  </a:ext>
                </a:extLst>
              </p:cNvPr>
              <p:cNvCxnSpPr/>
              <p:nvPr/>
            </p:nvCxnSpPr>
            <p:spPr>
              <a:xfrm>
                <a:off x="5504561" y="5082859"/>
                <a:ext cx="2863315"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7" name="Connecteur droit 26">
                <a:extLst>
                  <a:ext uri="{FF2B5EF4-FFF2-40B4-BE49-F238E27FC236}">
                    <a16:creationId xmlns="" xmlns:a16="http://schemas.microsoft.com/office/drawing/2014/main" id="{59C379E6-B5AD-414B-8AD5-AD6C1F2B8060}"/>
                  </a:ext>
                </a:extLst>
              </p:cNvPr>
              <p:cNvCxnSpPr>
                <a:cxnSpLocks/>
              </p:cNvCxnSpPr>
              <p:nvPr/>
            </p:nvCxnSpPr>
            <p:spPr>
              <a:xfrm flipV="1">
                <a:off x="6288301" y="3790407"/>
                <a:ext cx="1755579" cy="1286428"/>
              </a:xfrm>
              <a:prstGeom prst="line">
                <a:avLst/>
              </a:prstGeom>
              <a:ln w="19050">
                <a:solidFill>
                  <a:srgbClr val="141414"/>
                </a:solidFill>
              </a:ln>
            </p:spPr>
            <p:style>
              <a:lnRef idx="1">
                <a:schemeClr val="accent1"/>
              </a:lnRef>
              <a:fillRef idx="0">
                <a:schemeClr val="accent1"/>
              </a:fillRef>
              <a:effectRef idx="0">
                <a:schemeClr val="accent1"/>
              </a:effectRef>
              <a:fontRef idx="minor">
                <a:schemeClr val="tx1"/>
              </a:fontRef>
            </p:style>
          </p:cxnSp>
          <p:cxnSp>
            <p:nvCxnSpPr>
              <p:cNvPr id="28" name="Connecteur droit 27">
                <a:extLst>
                  <a:ext uri="{FF2B5EF4-FFF2-40B4-BE49-F238E27FC236}">
                    <a16:creationId xmlns="" xmlns:a16="http://schemas.microsoft.com/office/drawing/2014/main" id="{49541651-BF2E-4192-B187-02E0BB0C2654}"/>
                  </a:ext>
                </a:extLst>
              </p:cNvPr>
              <p:cNvCxnSpPr>
                <a:cxnSpLocks/>
              </p:cNvCxnSpPr>
              <p:nvPr/>
            </p:nvCxnSpPr>
            <p:spPr>
              <a:xfrm>
                <a:off x="5545592" y="5075036"/>
                <a:ext cx="757929" cy="0"/>
              </a:xfrm>
              <a:prstGeom prst="line">
                <a:avLst/>
              </a:prstGeom>
              <a:ln w="19050">
                <a:solidFill>
                  <a:srgbClr val="141414"/>
                </a:solidFill>
              </a:ln>
            </p:spPr>
            <p:style>
              <a:lnRef idx="1">
                <a:schemeClr val="accent1"/>
              </a:lnRef>
              <a:fillRef idx="0">
                <a:schemeClr val="accent1"/>
              </a:fillRef>
              <a:effectRef idx="0">
                <a:schemeClr val="accent1"/>
              </a:effectRef>
              <a:fontRef idx="minor">
                <a:schemeClr val="tx1"/>
              </a:fontRef>
            </p:style>
          </p:cxnSp>
          <p:sp>
            <p:nvSpPr>
              <p:cNvPr id="32" name="ZoneTexte 1">
                <a:extLst>
                  <a:ext uri="{FF2B5EF4-FFF2-40B4-BE49-F238E27FC236}">
                    <a16:creationId xmlns="" xmlns:a16="http://schemas.microsoft.com/office/drawing/2014/main" id="{9E6F7F08-2D87-4E67-AD1E-AB00E17A5F9E}"/>
                  </a:ext>
                </a:extLst>
              </p:cNvPr>
              <p:cNvSpPr txBox="1"/>
              <p:nvPr/>
            </p:nvSpPr>
            <p:spPr>
              <a:xfrm>
                <a:off x="5349293" y="5114511"/>
                <a:ext cx="2875402" cy="197713"/>
              </a:xfrm>
              <a:prstGeom prst="rect">
                <a:avLst/>
              </a:prstGeom>
              <a:noFill/>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1000" dirty="0"/>
                  <a:t>   0 		                       255</a:t>
                </a:r>
              </a:p>
            </p:txBody>
          </p:sp>
          <p:sp>
            <p:nvSpPr>
              <p:cNvPr id="33" name="ZoneTexte 1">
                <a:extLst>
                  <a:ext uri="{FF2B5EF4-FFF2-40B4-BE49-F238E27FC236}">
                    <a16:creationId xmlns="" xmlns:a16="http://schemas.microsoft.com/office/drawing/2014/main" id="{32C7DCC0-6A35-4273-B728-E14F849084E4}"/>
                  </a:ext>
                </a:extLst>
              </p:cNvPr>
              <p:cNvSpPr txBox="1"/>
              <p:nvPr/>
            </p:nvSpPr>
            <p:spPr>
              <a:xfrm rot="16200000">
                <a:off x="4212550" y="4026973"/>
                <a:ext cx="2285822" cy="223970"/>
              </a:xfrm>
              <a:prstGeom prst="rect">
                <a:avLst/>
              </a:prstGeom>
              <a:noFill/>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1000" dirty="0"/>
                  <a:t>   0                                                    	 255</a:t>
                </a:r>
              </a:p>
            </p:txBody>
          </p:sp>
        </p:grpSp>
        <p:sp>
          <p:nvSpPr>
            <p:cNvPr id="22" name="ZoneTexte 21">
              <a:extLst>
                <a:ext uri="{FF2B5EF4-FFF2-40B4-BE49-F238E27FC236}">
                  <a16:creationId xmlns="" xmlns:a16="http://schemas.microsoft.com/office/drawing/2014/main" id="{2985829D-C15B-446D-871C-A07CCA7925AA}"/>
                </a:ext>
              </a:extLst>
            </p:cNvPr>
            <p:cNvSpPr txBox="1"/>
            <p:nvPr/>
          </p:nvSpPr>
          <p:spPr>
            <a:xfrm rot="16200000">
              <a:off x="3991439" y="3886954"/>
              <a:ext cx="1978505" cy="338554"/>
            </a:xfrm>
            <a:prstGeom prst="rect">
              <a:avLst/>
            </a:prstGeom>
            <a:noFill/>
          </p:spPr>
          <p:txBody>
            <a:bodyPr wrap="square" rtlCol="0">
              <a:spAutoFit/>
            </a:bodyPr>
            <a:lstStyle/>
            <a:p>
              <a:pPr algn="ctr"/>
              <a:r>
                <a:rPr lang="en-US" sz="1600" dirty="0"/>
                <a:t>Screen gray levels</a:t>
              </a:r>
            </a:p>
          </p:txBody>
        </p:sp>
      </p:grpSp>
      <p:sp>
        <p:nvSpPr>
          <p:cNvPr id="36" name="ZoneTexte 35">
            <a:extLst>
              <a:ext uri="{FF2B5EF4-FFF2-40B4-BE49-F238E27FC236}">
                <a16:creationId xmlns="" xmlns:a16="http://schemas.microsoft.com/office/drawing/2014/main" id="{822DCE43-FE22-4E71-91A0-3C812DF0BF04}"/>
              </a:ext>
            </a:extLst>
          </p:cNvPr>
          <p:cNvSpPr txBox="1"/>
          <p:nvPr/>
        </p:nvSpPr>
        <p:spPr>
          <a:xfrm>
            <a:off x="5340667" y="5199006"/>
            <a:ext cx="1503496" cy="369332"/>
          </a:xfrm>
          <a:prstGeom prst="rect">
            <a:avLst/>
          </a:prstGeom>
          <a:noFill/>
        </p:spPr>
        <p:txBody>
          <a:bodyPr wrap="square" rtlCol="0">
            <a:spAutoFit/>
          </a:bodyPr>
          <a:lstStyle/>
          <a:p>
            <a:r>
              <a:rPr lang="en-US" b="1" dirty="0">
                <a:solidFill>
                  <a:srgbClr val="FF0000"/>
                </a:solidFill>
              </a:rPr>
              <a:t>thresholding</a:t>
            </a:r>
          </a:p>
        </p:txBody>
      </p:sp>
      <p:sp>
        <p:nvSpPr>
          <p:cNvPr id="38" name="ZoneTexte 37">
            <a:extLst>
              <a:ext uri="{FF2B5EF4-FFF2-40B4-BE49-F238E27FC236}">
                <a16:creationId xmlns="" xmlns:a16="http://schemas.microsoft.com/office/drawing/2014/main" id="{CB6FF36A-20FB-4434-A8B6-05A191451625}"/>
              </a:ext>
            </a:extLst>
          </p:cNvPr>
          <p:cNvSpPr txBox="1"/>
          <p:nvPr/>
        </p:nvSpPr>
        <p:spPr>
          <a:xfrm>
            <a:off x="7310911" y="5283173"/>
            <a:ext cx="1596673" cy="338554"/>
          </a:xfrm>
          <a:prstGeom prst="rect">
            <a:avLst/>
          </a:prstGeom>
          <a:noFill/>
        </p:spPr>
        <p:txBody>
          <a:bodyPr wrap="square" rtlCol="0">
            <a:spAutoFit/>
          </a:bodyPr>
          <a:lstStyle/>
          <a:p>
            <a:pPr algn="ctr"/>
            <a:r>
              <a:rPr lang="en-US" sz="1600" dirty="0"/>
              <a:t>Image gray levels</a:t>
            </a:r>
          </a:p>
        </p:txBody>
      </p:sp>
    </p:spTree>
    <p:extLst>
      <p:ext uri="{BB962C8B-B14F-4D97-AF65-F5344CB8AC3E}">
        <p14:creationId xmlns:p14="http://schemas.microsoft.com/office/powerpoint/2010/main" val="2718883799"/>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ZoneTexte 32"/>
          <p:cNvSpPr txBox="1"/>
          <p:nvPr/>
        </p:nvSpPr>
        <p:spPr>
          <a:xfrm>
            <a:off x="5905500" y="1177249"/>
            <a:ext cx="2882899" cy="369332"/>
          </a:xfrm>
          <a:prstGeom prst="rect">
            <a:avLst/>
          </a:prstGeom>
          <a:noFill/>
          <a:ln w="25400">
            <a:solidFill>
              <a:schemeClr val="tx1">
                <a:lumMod val="75000"/>
                <a:lumOff val="25000"/>
              </a:schemeClr>
            </a:solidFill>
          </a:ln>
        </p:spPr>
        <p:txBody>
          <a:bodyPr wrap="square" rtlCol="0">
            <a:spAutoFit/>
          </a:bodyPr>
          <a:lstStyle/>
          <a:p>
            <a:r>
              <a:rPr lang="en-US"/>
              <a:t>Path: Image \ Adjust \ B &amp; C</a:t>
            </a:r>
          </a:p>
        </p:txBody>
      </p:sp>
      <p:sp>
        <p:nvSpPr>
          <p:cNvPr id="30" name="ZoneTexte 29"/>
          <p:cNvSpPr txBox="1"/>
          <p:nvPr/>
        </p:nvSpPr>
        <p:spPr>
          <a:xfrm>
            <a:off x="1239186" y="116632"/>
            <a:ext cx="6665735" cy="1077218"/>
          </a:xfrm>
          <a:prstGeom prst="rect">
            <a:avLst/>
          </a:prstGeom>
          <a:noFill/>
        </p:spPr>
        <p:txBody>
          <a:bodyPr wrap="none" rtlCol="0">
            <a:spAutoFit/>
          </a:bodyPr>
          <a:lstStyle/>
          <a:p>
            <a:pPr algn="ctr"/>
            <a:r>
              <a:rPr lang="en-US" sz="3200" b="1">
                <a:solidFill>
                  <a:schemeClr val="accent1"/>
                </a:solidFill>
              </a:rPr>
              <a:t>Linear modifications of the histogram</a:t>
            </a:r>
          </a:p>
          <a:p>
            <a:pPr algn="ctr"/>
            <a:endParaRPr lang="en-US" sz="3200" b="1">
              <a:solidFill>
                <a:schemeClr val="accent1"/>
              </a:solidFill>
            </a:endParaRPr>
          </a:p>
        </p:txBody>
      </p:sp>
      <p:cxnSp>
        <p:nvCxnSpPr>
          <p:cNvPr id="40" name="Connecteur droit 39"/>
          <p:cNvCxnSpPr/>
          <p:nvPr/>
        </p:nvCxnSpPr>
        <p:spPr>
          <a:xfrm>
            <a:off x="0" y="836712"/>
            <a:ext cx="9144000"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9" name="ZoneTexte 28"/>
          <p:cNvSpPr txBox="1"/>
          <p:nvPr/>
        </p:nvSpPr>
        <p:spPr>
          <a:xfrm>
            <a:off x="229517" y="862020"/>
            <a:ext cx="3421771" cy="523220"/>
          </a:xfrm>
          <a:prstGeom prst="rect">
            <a:avLst/>
          </a:prstGeom>
          <a:noFill/>
        </p:spPr>
        <p:txBody>
          <a:bodyPr wrap="none" rtlCol="0">
            <a:spAutoFit/>
          </a:bodyPr>
          <a:lstStyle/>
          <a:p>
            <a:pPr algn="ctr"/>
            <a:r>
              <a:rPr lang="en-US" sz="2800" b="1" dirty="0">
                <a:solidFill>
                  <a:schemeClr val="accent1"/>
                </a:solidFill>
              </a:rPr>
              <a:t>Brightness &amp; Contrast</a:t>
            </a:r>
          </a:p>
        </p:txBody>
      </p:sp>
      <p:cxnSp>
        <p:nvCxnSpPr>
          <p:cNvPr id="55" name="Connecteur droit 54"/>
          <p:cNvCxnSpPr/>
          <p:nvPr/>
        </p:nvCxnSpPr>
        <p:spPr>
          <a:xfrm flipV="1">
            <a:off x="6326422" y="3222627"/>
            <a:ext cx="612775" cy="1772488"/>
          </a:xfrm>
          <a:prstGeom prst="line">
            <a:avLst/>
          </a:prstGeom>
          <a:ln w="19050">
            <a:solidFill>
              <a:srgbClr val="141414"/>
            </a:solidFill>
          </a:ln>
        </p:spPr>
        <p:style>
          <a:lnRef idx="1">
            <a:schemeClr val="accent1"/>
          </a:lnRef>
          <a:fillRef idx="0">
            <a:schemeClr val="accent1"/>
          </a:fillRef>
          <a:effectRef idx="0">
            <a:schemeClr val="accent1"/>
          </a:effectRef>
          <a:fontRef idx="minor">
            <a:schemeClr val="tx1"/>
          </a:fontRef>
        </p:style>
      </p:cxnSp>
      <p:cxnSp>
        <p:nvCxnSpPr>
          <p:cNvPr id="59" name="Connecteur droit 58"/>
          <p:cNvCxnSpPr/>
          <p:nvPr/>
        </p:nvCxnSpPr>
        <p:spPr>
          <a:xfrm flipH="1">
            <a:off x="6940381" y="3218092"/>
            <a:ext cx="939660" cy="0"/>
          </a:xfrm>
          <a:prstGeom prst="line">
            <a:avLst/>
          </a:prstGeom>
          <a:ln w="19050">
            <a:solidFill>
              <a:srgbClr val="141414"/>
            </a:solidFill>
          </a:ln>
        </p:spPr>
        <p:style>
          <a:lnRef idx="1">
            <a:schemeClr val="accent1"/>
          </a:lnRef>
          <a:fillRef idx="0">
            <a:schemeClr val="accent1"/>
          </a:fillRef>
          <a:effectRef idx="0">
            <a:schemeClr val="accent1"/>
          </a:effectRef>
          <a:fontRef idx="minor">
            <a:schemeClr val="tx1"/>
          </a:fontRef>
        </p:style>
      </p:cxnSp>
      <p:sp>
        <p:nvSpPr>
          <p:cNvPr id="61" name="ZoneTexte 60"/>
          <p:cNvSpPr txBox="1"/>
          <p:nvPr/>
        </p:nvSpPr>
        <p:spPr>
          <a:xfrm>
            <a:off x="6844163" y="2750881"/>
            <a:ext cx="1411132" cy="369332"/>
          </a:xfrm>
          <a:prstGeom prst="rect">
            <a:avLst/>
          </a:prstGeom>
          <a:noFill/>
        </p:spPr>
        <p:txBody>
          <a:bodyPr wrap="square" rtlCol="0">
            <a:spAutoFit/>
          </a:bodyPr>
          <a:lstStyle/>
          <a:p>
            <a:r>
              <a:rPr lang="en-US" b="1">
                <a:solidFill>
                  <a:srgbClr val="FF0000"/>
                </a:solidFill>
              </a:rPr>
              <a:t>saturation</a:t>
            </a:r>
          </a:p>
        </p:txBody>
      </p:sp>
      <p:sp>
        <p:nvSpPr>
          <p:cNvPr id="62" name="ZoneTexte 61"/>
          <p:cNvSpPr txBox="1"/>
          <p:nvPr/>
        </p:nvSpPr>
        <p:spPr>
          <a:xfrm>
            <a:off x="5340667" y="5199006"/>
            <a:ext cx="1503496" cy="369332"/>
          </a:xfrm>
          <a:prstGeom prst="rect">
            <a:avLst/>
          </a:prstGeom>
          <a:noFill/>
        </p:spPr>
        <p:txBody>
          <a:bodyPr wrap="square" rtlCol="0">
            <a:spAutoFit/>
          </a:bodyPr>
          <a:lstStyle/>
          <a:p>
            <a:r>
              <a:rPr lang="en-US" b="1" dirty="0">
                <a:solidFill>
                  <a:srgbClr val="FF0000"/>
                </a:solidFill>
              </a:rPr>
              <a:t>thresholding</a:t>
            </a:r>
          </a:p>
        </p:txBody>
      </p:sp>
      <p:sp>
        <p:nvSpPr>
          <p:cNvPr id="66" name="Rectangle 20"/>
          <p:cNvSpPr>
            <a:spLocks noChangeArrowheads="1"/>
          </p:cNvSpPr>
          <p:nvPr/>
        </p:nvSpPr>
        <p:spPr bwMode="auto">
          <a:xfrm>
            <a:off x="2943579" y="5675318"/>
            <a:ext cx="4286251" cy="446276"/>
          </a:xfrm>
          <a:prstGeom prst="rect">
            <a:avLst/>
          </a:prstGeom>
          <a:noFill/>
          <a:ln w="9525">
            <a:noFill/>
            <a:round/>
            <a:headEnd/>
            <a:tailEnd/>
          </a:ln>
        </p:spPr>
        <p:txBody>
          <a:bodyPr wrap="square" tIns="91440">
            <a:spAutoFit/>
          </a:bodyPr>
          <a:lstStyle/>
          <a:p>
            <a:pPr algn="ctr" hangingPunct="1">
              <a:lnSpc>
                <a:spcPct val="100000"/>
              </a:lnSpc>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2000" b="1" dirty="0">
                <a:solidFill>
                  <a:srgbClr val="000000"/>
                </a:solidFill>
                <a:latin typeface="Calibri" charset="0"/>
              </a:rPr>
              <a:t>Contrast increasing</a:t>
            </a:r>
          </a:p>
        </p:txBody>
      </p:sp>
      <p:sp>
        <p:nvSpPr>
          <p:cNvPr id="67" name="ZoneTexte 66"/>
          <p:cNvSpPr txBox="1"/>
          <p:nvPr/>
        </p:nvSpPr>
        <p:spPr>
          <a:xfrm>
            <a:off x="3073831" y="6121594"/>
            <a:ext cx="4025745" cy="369332"/>
          </a:xfrm>
          <a:prstGeom prst="rect">
            <a:avLst/>
          </a:prstGeom>
          <a:noFill/>
        </p:spPr>
        <p:txBody>
          <a:bodyPr wrap="square" rtlCol="0">
            <a:spAutoFit/>
          </a:bodyPr>
          <a:lstStyle/>
          <a:p>
            <a:pPr algn="ctr"/>
            <a:r>
              <a:rPr lang="en-US" dirty="0"/>
              <a:t>= Increase of the slope of the correlation</a:t>
            </a:r>
          </a:p>
        </p:txBody>
      </p:sp>
      <p:pic>
        <p:nvPicPr>
          <p:cNvPr id="83" name="Image 82" descr="MAX_pieuvre.tif (33.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8466" y="1502482"/>
            <a:ext cx="2038349" cy="2116978"/>
          </a:xfrm>
          <a:prstGeom prst="rect">
            <a:avLst/>
          </a:prstGeom>
        </p:spPr>
      </p:pic>
      <p:pic>
        <p:nvPicPr>
          <p:cNvPr id="85" name="Image 84" descr="B&amp;C"/>
          <p:cNvPicPr>
            <a:picLocks noChangeAspect="1"/>
          </p:cNvPicPr>
          <p:nvPr/>
        </p:nvPicPr>
        <p:blipFill rotWithShape="1">
          <a:blip r:embed="rId4">
            <a:extLst>
              <a:ext uri="{28A0092B-C50C-407E-A947-70E740481C1C}">
                <a14:useLocalDpi xmlns:a14="http://schemas.microsoft.com/office/drawing/2010/main" val="0"/>
              </a:ext>
            </a:extLst>
          </a:blip>
          <a:srcRect l="6219" t="8605" r="7403" b="19101"/>
          <a:stretch/>
        </p:blipFill>
        <p:spPr>
          <a:xfrm>
            <a:off x="229517" y="3716983"/>
            <a:ext cx="1766463" cy="300056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21" name="Picture 2">
            <a:extLst>
              <a:ext uri="{FF2B5EF4-FFF2-40B4-BE49-F238E27FC236}">
                <a16:creationId xmlns="" xmlns:a16="http://schemas.microsoft.com/office/drawing/2014/main" id="{53D4F2FF-BF6E-4421-B383-A068DBF1FB97}"/>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257882" y="1635831"/>
            <a:ext cx="2839972" cy="18853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36" name="Groupe 35">
            <a:extLst>
              <a:ext uri="{FF2B5EF4-FFF2-40B4-BE49-F238E27FC236}">
                <a16:creationId xmlns="" xmlns:a16="http://schemas.microsoft.com/office/drawing/2014/main" id="{CE489AB5-6698-4B31-8115-E2728784BAE4}"/>
              </a:ext>
            </a:extLst>
          </p:cNvPr>
          <p:cNvGrpSpPr/>
          <p:nvPr/>
        </p:nvGrpSpPr>
        <p:grpSpPr>
          <a:xfrm>
            <a:off x="4651761" y="2583543"/>
            <a:ext cx="4255823" cy="3038184"/>
            <a:chOff x="4811415" y="2583543"/>
            <a:chExt cx="4255823" cy="3038184"/>
          </a:xfrm>
        </p:grpSpPr>
        <p:grpSp>
          <p:nvGrpSpPr>
            <p:cNvPr id="37" name="Groupe 36">
              <a:extLst>
                <a:ext uri="{FF2B5EF4-FFF2-40B4-BE49-F238E27FC236}">
                  <a16:creationId xmlns="" xmlns:a16="http://schemas.microsoft.com/office/drawing/2014/main" id="{33A46EF0-1E16-4B21-951C-71DD6ADC2569}"/>
                </a:ext>
              </a:extLst>
            </p:cNvPr>
            <p:cNvGrpSpPr/>
            <p:nvPr/>
          </p:nvGrpSpPr>
          <p:grpSpPr>
            <a:xfrm>
              <a:off x="5243476" y="2583543"/>
              <a:ext cx="3823762" cy="3038184"/>
              <a:chOff x="5243476" y="2996047"/>
              <a:chExt cx="3223053" cy="2614313"/>
            </a:xfrm>
          </p:grpSpPr>
          <p:sp>
            <p:nvSpPr>
              <p:cNvPr id="41" name="Forme libre 38">
                <a:extLst>
                  <a:ext uri="{FF2B5EF4-FFF2-40B4-BE49-F238E27FC236}">
                    <a16:creationId xmlns="" xmlns:a16="http://schemas.microsoft.com/office/drawing/2014/main" id="{20D97F71-5521-48AA-A873-3AFD32EDF6B4}"/>
                  </a:ext>
                </a:extLst>
              </p:cNvPr>
              <p:cNvSpPr/>
              <p:nvPr/>
            </p:nvSpPr>
            <p:spPr>
              <a:xfrm>
                <a:off x="5504561" y="3745441"/>
                <a:ext cx="2491839" cy="1329595"/>
              </a:xfrm>
              <a:custGeom>
                <a:avLst/>
                <a:gdLst>
                  <a:gd name="connsiteX0" fmla="*/ 0 w 3931920"/>
                  <a:gd name="connsiteY0" fmla="*/ 1937004 h 1937004"/>
                  <a:gd name="connsiteX1" fmla="*/ 594360 w 3931920"/>
                  <a:gd name="connsiteY1" fmla="*/ 1754124 h 1937004"/>
                  <a:gd name="connsiteX2" fmla="*/ 969264 w 3931920"/>
                  <a:gd name="connsiteY2" fmla="*/ 839724 h 1937004"/>
                  <a:gd name="connsiteX3" fmla="*/ 1170432 w 3931920"/>
                  <a:gd name="connsiteY3" fmla="*/ 281940 h 1937004"/>
                  <a:gd name="connsiteX4" fmla="*/ 1399032 w 3931920"/>
                  <a:gd name="connsiteY4" fmla="*/ 80772 h 1937004"/>
                  <a:gd name="connsiteX5" fmla="*/ 1837944 w 3931920"/>
                  <a:gd name="connsiteY5" fmla="*/ 766572 h 1937004"/>
                  <a:gd name="connsiteX6" fmla="*/ 2240280 w 3931920"/>
                  <a:gd name="connsiteY6" fmla="*/ 1324356 h 1937004"/>
                  <a:gd name="connsiteX7" fmla="*/ 2660904 w 3931920"/>
                  <a:gd name="connsiteY7" fmla="*/ 1626108 h 1937004"/>
                  <a:gd name="connsiteX8" fmla="*/ 3182112 w 3931920"/>
                  <a:gd name="connsiteY8" fmla="*/ 1790700 h 1937004"/>
                  <a:gd name="connsiteX9" fmla="*/ 3931920 w 3931920"/>
                  <a:gd name="connsiteY9" fmla="*/ 1909572 h 1937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31920" h="1937004">
                    <a:moveTo>
                      <a:pt x="0" y="1937004"/>
                    </a:moveTo>
                    <a:cubicBezTo>
                      <a:pt x="216408" y="1937004"/>
                      <a:pt x="432816" y="1937004"/>
                      <a:pt x="594360" y="1754124"/>
                    </a:cubicBezTo>
                    <a:cubicBezTo>
                      <a:pt x="755904" y="1571244"/>
                      <a:pt x="873252" y="1085088"/>
                      <a:pt x="969264" y="839724"/>
                    </a:cubicBezTo>
                    <a:cubicBezTo>
                      <a:pt x="1065276" y="594360"/>
                      <a:pt x="1098804" y="408432"/>
                      <a:pt x="1170432" y="281940"/>
                    </a:cubicBezTo>
                    <a:cubicBezTo>
                      <a:pt x="1242060" y="155448"/>
                      <a:pt x="1287780" y="0"/>
                      <a:pt x="1399032" y="80772"/>
                    </a:cubicBezTo>
                    <a:cubicBezTo>
                      <a:pt x="1510284" y="161544"/>
                      <a:pt x="1697736" y="559308"/>
                      <a:pt x="1837944" y="766572"/>
                    </a:cubicBezTo>
                    <a:cubicBezTo>
                      <a:pt x="1978152" y="973836"/>
                      <a:pt x="2103120" y="1181100"/>
                      <a:pt x="2240280" y="1324356"/>
                    </a:cubicBezTo>
                    <a:cubicBezTo>
                      <a:pt x="2377440" y="1467612"/>
                      <a:pt x="2503932" y="1548384"/>
                      <a:pt x="2660904" y="1626108"/>
                    </a:cubicBezTo>
                    <a:cubicBezTo>
                      <a:pt x="2817876" y="1703832"/>
                      <a:pt x="2970276" y="1743456"/>
                      <a:pt x="3182112" y="1790700"/>
                    </a:cubicBezTo>
                    <a:cubicBezTo>
                      <a:pt x="3393948" y="1837944"/>
                      <a:pt x="3662934" y="1873758"/>
                      <a:pt x="3931920" y="1909572"/>
                    </a:cubicBezTo>
                  </a:path>
                </a:pathLst>
              </a:custGeom>
              <a:ln w="190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42" name="Connecteur droit avec flèche 41">
                <a:extLst>
                  <a:ext uri="{FF2B5EF4-FFF2-40B4-BE49-F238E27FC236}">
                    <a16:creationId xmlns="" xmlns:a16="http://schemas.microsoft.com/office/drawing/2014/main" id="{BA8E6FC9-700A-45A2-BE55-92D55145CAA5}"/>
                  </a:ext>
                </a:extLst>
              </p:cNvPr>
              <p:cNvCxnSpPr>
                <a:stCxn id="41" idx="0"/>
              </p:cNvCxnSpPr>
              <p:nvPr/>
            </p:nvCxnSpPr>
            <p:spPr>
              <a:xfrm flipH="1" flipV="1">
                <a:off x="5501643" y="3092930"/>
                <a:ext cx="2918" cy="198210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44" name="Connecteur droit avec flèche 43">
                <a:extLst>
                  <a:ext uri="{FF2B5EF4-FFF2-40B4-BE49-F238E27FC236}">
                    <a16:creationId xmlns="" xmlns:a16="http://schemas.microsoft.com/office/drawing/2014/main" id="{65FA0BB5-BD9B-443E-A552-FCDBF1486565}"/>
                  </a:ext>
                </a:extLst>
              </p:cNvPr>
              <p:cNvCxnSpPr/>
              <p:nvPr/>
            </p:nvCxnSpPr>
            <p:spPr>
              <a:xfrm>
                <a:off x="5504561" y="5082859"/>
                <a:ext cx="2863315"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45" name="ZoneTexte 44">
                <a:extLst>
                  <a:ext uri="{FF2B5EF4-FFF2-40B4-BE49-F238E27FC236}">
                    <a16:creationId xmlns="" xmlns:a16="http://schemas.microsoft.com/office/drawing/2014/main" id="{C8B226AA-AB20-4AA7-9578-5377C4ACD8C3}"/>
                  </a:ext>
                </a:extLst>
              </p:cNvPr>
              <p:cNvSpPr txBox="1"/>
              <p:nvPr/>
            </p:nvSpPr>
            <p:spPr>
              <a:xfrm>
                <a:off x="7120692" y="5319039"/>
                <a:ext cx="1345837" cy="291321"/>
              </a:xfrm>
              <a:prstGeom prst="rect">
                <a:avLst/>
              </a:prstGeom>
              <a:noFill/>
            </p:spPr>
            <p:txBody>
              <a:bodyPr wrap="square" rtlCol="0">
                <a:spAutoFit/>
              </a:bodyPr>
              <a:lstStyle/>
              <a:p>
                <a:pPr algn="ctr"/>
                <a:r>
                  <a:rPr lang="en-US" sz="1600" dirty="0"/>
                  <a:t>Image gray levels</a:t>
                </a:r>
              </a:p>
            </p:txBody>
          </p:sp>
          <p:cxnSp>
            <p:nvCxnSpPr>
              <p:cNvPr id="48" name="Connecteur droit 47">
                <a:extLst>
                  <a:ext uri="{FF2B5EF4-FFF2-40B4-BE49-F238E27FC236}">
                    <a16:creationId xmlns="" xmlns:a16="http://schemas.microsoft.com/office/drawing/2014/main" id="{C2B02B49-AADB-4717-A963-DE0E95D73A54}"/>
                  </a:ext>
                </a:extLst>
              </p:cNvPr>
              <p:cNvCxnSpPr>
                <a:cxnSpLocks/>
              </p:cNvCxnSpPr>
              <p:nvPr/>
            </p:nvCxnSpPr>
            <p:spPr>
              <a:xfrm>
                <a:off x="5545592" y="5075036"/>
                <a:ext cx="757929" cy="0"/>
              </a:xfrm>
              <a:prstGeom prst="line">
                <a:avLst/>
              </a:prstGeom>
              <a:ln w="19050">
                <a:solidFill>
                  <a:srgbClr val="141414"/>
                </a:solidFill>
              </a:ln>
            </p:spPr>
            <p:style>
              <a:lnRef idx="1">
                <a:schemeClr val="accent1"/>
              </a:lnRef>
              <a:fillRef idx="0">
                <a:schemeClr val="accent1"/>
              </a:fillRef>
              <a:effectRef idx="0">
                <a:schemeClr val="accent1"/>
              </a:effectRef>
              <a:fontRef idx="minor">
                <a:schemeClr val="tx1"/>
              </a:fontRef>
            </p:style>
          </p:cxnSp>
          <p:sp>
            <p:nvSpPr>
              <p:cNvPr id="49" name="ZoneTexte 1">
                <a:extLst>
                  <a:ext uri="{FF2B5EF4-FFF2-40B4-BE49-F238E27FC236}">
                    <a16:creationId xmlns="" xmlns:a16="http://schemas.microsoft.com/office/drawing/2014/main" id="{C5AACE9F-C636-4CBE-AAF4-E64A6ADADCF3}"/>
                  </a:ext>
                </a:extLst>
              </p:cNvPr>
              <p:cNvSpPr txBox="1"/>
              <p:nvPr/>
            </p:nvSpPr>
            <p:spPr>
              <a:xfrm>
                <a:off x="5349293" y="5114511"/>
                <a:ext cx="2875402" cy="197713"/>
              </a:xfrm>
              <a:prstGeom prst="rect">
                <a:avLst/>
              </a:prstGeom>
              <a:noFill/>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1000" dirty="0"/>
                  <a:t>   0 		                       255</a:t>
                </a:r>
              </a:p>
            </p:txBody>
          </p:sp>
          <p:sp>
            <p:nvSpPr>
              <p:cNvPr id="51" name="ZoneTexte 1">
                <a:extLst>
                  <a:ext uri="{FF2B5EF4-FFF2-40B4-BE49-F238E27FC236}">
                    <a16:creationId xmlns="" xmlns:a16="http://schemas.microsoft.com/office/drawing/2014/main" id="{832CE045-D0D2-4AC9-9B18-B5E3F61AAF2A}"/>
                  </a:ext>
                </a:extLst>
              </p:cNvPr>
              <p:cNvSpPr txBox="1"/>
              <p:nvPr/>
            </p:nvSpPr>
            <p:spPr>
              <a:xfrm rot="16200000">
                <a:off x="4212550" y="4026973"/>
                <a:ext cx="2285822" cy="223970"/>
              </a:xfrm>
              <a:prstGeom prst="rect">
                <a:avLst/>
              </a:prstGeom>
              <a:noFill/>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1000" dirty="0"/>
                  <a:t>   0                                                    	 255</a:t>
                </a:r>
              </a:p>
            </p:txBody>
          </p:sp>
        </p:grpSp>
        <p:sp>
          <p:nvSpPr>
            <p:cNvPr id="39" name="ZoneTexte 38">
              <a:extLst>
                <a:ext uri="{FF2B5EF4-FFF2-40B4-BE49-F238E27FC236}">
                  <a16:creationId xmlns="" xmlns:a16="http://schemas.microsoft.com/office/drawing/2014/main" id="{C65CCE23-6FEA-4800-A41B-2E8380B36BF4}"/>
                </a:ext>
              </a:extLst>
            </p:cNvPr>
            <p:cNvSpPr txBox="1"/>
            <p:nvPr/>
          </p:nvSpPr>
          <p:spPr>
            <a:xfrm rot="16200000">
              <a:off x="3991439" y="3886954"/>
              <a:ext cx="1978505" cy="338554"/>
            </a:xfrm>
            <a:prstGeom prst="rect">
              <a:avLst/>
            </a:prstGeom>
            <a:noFill/>
          </p:spPr>
          <p:txBody>
            <a:bodyPr wrap="square" rtlCol="0">
              <a:spAutoFit/>
            </a:bodyPr>
            <a:lstStyle/>
            <a:p>
              <a:pPr algn="ctr"/>
              <a:r>
                <a:rPr lang="en-US" sz="1600" dirty="0"/>
                <a:t>Screen gray levels</a:t>
              </a:r>
            </a:p>
          </p:txBody>
        </p:sp>
      </p:grpSp>
    </p:spTree>
    <p:extLst>
      <p:ext uri="{BB962C8B-B14F-4D97-AF65-F5344CB8AC3E}">
        <p14:creationId xmlns:p14="http://schemas.microsoft.com/office/powerpoint/2010/main" val="2718883799"/>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ZoneTexte 25"/>
          <p:cNvSpPr txBox="1"/>
          <p:nvPr/>
        </p:nvSpPr>
        <p:spPr>
          <a:xfrm>
            <a:off x="5905500" y="1177249"/>
            <a:ext cx="2882899" cy="369332"/>
          </a:xfrm>
          <a:prstGeom prst="rect">
            <a:avLst/>
          </a:prstGeom>
          <a:noFill/>
          <a:ln w="25400">
            <a:solidFill>
              <a:schemeClr val="tx1">
                <a:lumMod val="75000"/>
                <a:lumOff val="25000"/>
              </a:schemeClr>
            </a:solidFill>
          </a:ln>
        </p:spPr>
        <p:txBody>
          <a:bodyPr wrap="square" rtlCol="0">
            <a:spAutoFit/>
          </a:bodyPr>
          <a:lstStyle/>
          <a:p>
            <a:r>
              <a:rPr lang="en-US"/>
              <a:t>Path: Image \ Adjust \ B &amp; C</a:t>
            </a:r>
          </a:p>
        </p:txBody>
      </p:sp>
      <p:sp>
        <p:nvSpPr>
          <p:cNvPr id="30" name="ZoneTexte 29"/>
          <p:cNvSpPr txBox="1"/>
          <p:nvPr/>
        </p:nvSpPr>
        <p:spPr>
          <a:xfrm>
            <a:off x="1239186" y="116632"/>
            <a:ext cx="6665735" cy="1077218"/>
          </a:xfrm>
          <a:prstGeom prst="rect">
            <a:avLst/>
          </a:prstGeom>
          <a:noFill/>
        </p:spPr>
        <p:txBody>
          <a:bodyPr wrap="none" rtlCol="0">
            <a:spAutoFit/>
          </a:bodyPr>
          <a:lstStyle/>
          <a:p>
            <a:pPr algn="ctr"/>
            <a:r>
              <a:rPr lang="en-US" sz="3200" b="1">
                <a:solidFill>
                  <a:schemeClr val="accent1"/>
                </a:solidFill>
              </a:rPr>
              <a:t>Linear modifications of the histogram</a:t>
            </a:r>
          </a:p>
          <a:p>
            <a:pPr algn="ctr"/>
            <a:endParaRPr lang="en-US" sz="3200" b="1">
              <a:solidFill>
                <a:schemeClr val="accent1"/>
              </a:solidFill>
            </a:endParaRPr>
          </a:p>
        </p:txBody>
      </p:sp>
      <p:cxnSp>
        <p:nvCxnSpPr>
          <p:cNvPr id="40" name="Connecteur droit 39"/>
          <p:cNvCxnSpPr/>
          <p:nvPr/>
        </p:nvCxnSpPr>
        <p:spPr>
          <a:xfrm>
            <a:off x="0" y="836712"/>
            <a:ext cx="9144000"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9" name="ZoneTexte 28"/>
          <p:cNvSpPr txBox="1"/>
          <p:nvPr/>
        </p:nvSpPr>
        <p:spPr>
          <a:xfrm>
            <a:off x="229517" y="862020"/>
            <a:ext cx="3421771" cy="523220"/>
          </a:xfrm>
          <a:prstGeom prst="rect">
            <a:avLst/>
          </a:prstGeom>
          <a:noFill/>
        </p:spPr>
        <p:txBody>
          <a:bodyPr wrap="none" rtlCol="0">
            <a:spAutoFit/>
          </a:bodyPr>
          <a:lstStyle/>
          <a:p>
            <a:pPr algn="ctr"/>
            <a:r>
              <a:rPr lang="en-US" sz="2800" b="1" dirty="0">
                <a:solidFill>
                  <a:schemeClr val="accent1"/>
                </a:solidFill>
              </a:rPr>
              <a:t>Brightness &amp; Contrast</a:t>
            </a:r>
          </a:p>
        </p:txBody>
      </p:sp>
      <p:pic>
        <p:nvPicPr>
          <p:cNvPr id="25" name="Image 24" descr="MAX_pieuvre.tif (33.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8467" y="1502482"/>
            <a:ext cx="2038349" cy="2116979"/>
          </a:xfrm>
          <a:prstGeom prst="rect">
            <a:avLst/>
          </a:prstGeom>
        </p:spPr>
      </p:pic>
      <p:pic>
        <p:nvPicPr>
          <p:cNvPr id="31" name="Image 30" descr="B&amp;C"/>
          <p:cNvPicPr>
            <a:picLocks noChangeAspect="1"/>
          </p:cNvPicPr>
          <p:nvPr/>
        </p:nvPicPr>
        <p:blipFill rotWithShape="1">
          <a:blip r:embed="rId4">
            <a:extLst>
              <a:ext uri="{28A0092B-C50C-407E-A947-70E740481C1C}">
                <a14:useLocalDpi xmlns:a14="http://schemas.microsoft.com/office/drawing/2010/main" val="0"/>
              </a:ext>
            </a:extLst>
          </a:blip>
          <a:srcRect l="4514" t="8897" r="8313" b="19392"/>
          <a:stretch/>
        </p:blipFill>
        <p:spPr>
          <a:xfrm>
            <a:off x="229517" y="3716984"/>
            <a:ext cx="1766463" cy="294925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32" name="Rectangle 20"/>
          <p:cNvSpPr>
            <a:spLocks noChangeArrowheads="1"/>
          </p:cNvSpPr>
          <p:nvPr/>
        </p:nvSpPr>
        <p:spPr bwMode="auto">
          <a:xfrm>
            <a:off x="3346725" y="5675318"/>
            <a:ext cx="3543301" cy="446276"/>
          </a:xfrm>
          <a:prstGeom prst="rect">
            <a:avLst/>
          </a:prstGeom>
          <a:noFill/>
          <a:ln w="9525">
            <a:noFill/>
            <a:round/>
            <a:headEnd/>
            <a:tailEnd/>
          </a:ln>
        </p:spPr>
        <p:txBody>
          <a:bodyPr wrap="square" tIns="91440">
            <a:spAutoFit/>
          </a:bodyPr>
          <a:lstStyle/>
          <a:p>
            <a:pPr algn="ctr" hangingPunct="1">
              <a:lnSpc>
                <a:spcPct val="100000"/>
              </a:lnSpc>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2000" b="1" dirty="0">
                <a:solidFill>
                  <a:srgbClr val="000000"/>
                </a:solidFill>
                <a:latin typeface="Calibri" charset="0"/>
              </a:rPr>
              <a:t>Contrast decreasing</a:t>
            </a:r>
          </a:p>
        </p:txBody>
      </p:sp>
      <p:sp>
        <p:nvSpPr>
          <p:cNvPr id="35" name="ZoneTexte 34"/>
          <p:cNvSpPr txBox="1"/>
          <p:nvPr/>
        </p:nvSpPr>
        <p:spPr>
          <a:xfrm>
            <a:off x="2945845" y="6130137"/>
            <a:ext cx="4572555" cy="369332"/>
          </a:xfrm>
          <a:prstGeom prst="rect">
            <a:avLst/>
          </a:prstGeom>
          <a:noFill/>
        </p:spPr>
        <p:txBody>
          <a:bodyPr wrap="square" rtlCol="0">
            <a:spAutoFit/>
          </a:bodyPr>
          <a:lstStyle/>
          <a:p>
            <a:pPr algn="ctr"/>
            <a:r>
              <a:rPr lang="en-US" dirty="0"/>
              <a:t>= Decrease of the slope of the correlation</a:t>
            </a:r>
          </a:p>
        </p:txBody>
      </p:sp>
      <p:sp>
        <p:nvSpPr>
          <p:cNvPr id="37" name="Forme libre 36"/>
          <p:cNvSpPr/>
          <p:nvPr/>
        </p:nvSpPr>
        <p:spPr>
          <a:xfrm>
            <a:off x="5517255" y="3749768"/>
            <a:ext cx="2491839" cy="1329595"/>
          </a:xfrm>
          <a:custGeom>
            <a:avLst/>
            <a:gdLst>
              <a:gd name="connsiteX0" fmla="*/ 0 w 3931920"/>
              <a:gd name="connsiteY0" fmla="*/ 1937004 h 1937004"/>
              <a:gd name="connsiteX1" fmla="*/ 594360 w 3931920"/>
              <a:gd name="connsiteY1" fmla="*/ 1754124 h 1937004"/>
              <a:gd name="connsiteX2" fmla="*/ 969264 w 3931920"/>
              <a:gd name="connsiteY2" fmla="*/ 839724 h 1937004"/>
              <a:gd name="connsiteX3" fmla="*/ 1170432 w 3931920"/>
              <a:gd name="connsiteY3" fmla="*/ 281940 h 1937004"/>
              <a:gd name="connsiteX4" fmla="*/ 1399032 w 3931920"/>
              <a:gd name="connsiteY4" fmla="*/ 80772 h 1937004"/>
              <a:gd name="connsiteX5" fmla="*/ 1837944 w 3931920"/>
              <a:gd name="connsiteY5" fmla="*/ 766572 h 1937004"/>
              <a:gd name="connsiteX6" fmla="*/ 2240280 w 3931920"/>
              <a:gd name="connsiteY6" fmla="*/ 1324356 h 1937004"/>
              <a:gd name="connsiteX7" fmla="*/ 2660904 w 3931920"/>
              <a:gd name="connsiteY7" fmla="*/ 1626108 h 1937004"/>
              <a:gd name="connsiteX8" fmla="*/ 3182112 w 3931920"/>
              <a:gd name="connsiteY8" fmla="*/ 1790700 h 1937004"/>
              <a:gd name="connsiteX9" fmla="*/ 3931920 w 3931920"/>
              <a:gd name="connsiteY9" fmla="*/ 1909572 h 1937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31920" h="1937004">
                <a:moveTo>
                  <a:pt x="0" y="1937004"/>
                </a:moveTo>
                <a:cubicBezTo>
                  <a:pt x="216408" y="1937004"/>
                  <a:pt x="432816" y="1937004"/>
                  <a:pt x="594360" y="1754124"/>
                </a:cubicBezTo>
                <a:cubicBezTo>
                  <a:pt x="755904" y="1571244"/>
                  <a:pt x="873252" y="1085088"/>
                  <a:pt x="969264" y="839724"/>
                </a:cubicBezTo>
                <a:cubicBezTo>
                  <a:pt x="1065276" y="594360"/>
                  <a:pt x="1098804" y="408432"/>
                  <a:pt x="1170432" y="281940"/>
                </a:cubicBezTo>
                <a:cubicBezTo>
                  <a:pt x="1242060" y="155448"/>
                  <a:pt x="1287780" y="0"/>
                  <a:pt x="1399032" y="80772"/>
                </a:cubicBezTo>
                <a:cubicBezTo>
                  <a:pt x="1510284" y="161544"/>
                  <a:pt x="1697736" y="559308"/>
                  <a:pt x="1837944" y="766572"/>
                </a:cubicBezTo>
                <a:cubicBezTo>
                  <a:pt x="1978152" y="973836"/>
                  <a:pt x="2103120" y="1181100"/>
                  <a:pt x="2240280" y="1324356"/>
                </a:cubicBezTo>
                <a:cubicBezTo>
                  <a:pt x="2377440" y="1467612"/>
                  <a:pt x="2503932" y="1548384"/>
                  <a:pt x="2660904" y="1626108"/>
                </a:cubicBezTo>
                <a:cubicBezTo>
                  <a:pt x="2817876" y="1703832"/>
                  <a:pt x="2970276" y="1743456"/>
                  <a:pt x="3182112" y="1790700"/>
                </a:cubicBezTo>
                <a:cubicBezTo>
                  <a:pt x="3393948" y="1837944"/>
                  <a:pt x="3662934" y="1873758"/>
                  <a:pt x="3931920" y="1909572"/>
                </a:cubicBezTo>
              </a:path>
            </a:pathLst>
          </a:custGeom>
          <a:ln w="190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38" name="Connecteur droit avec flèche 37"/>
          <p:cNvCxnSpPr>
            <a:stCxn id="37" idx="0"/>
          </p:cNvCxnSpPr>
          <p:nvPr/>
        </p:nvCxnSpPr>
        <p:spPr>
          <a:xfrm flipH="1" flipV="1">
            <a:off x="5514337" y="3097257"/>
            <a:ext cx="2918" cy="198210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43" name="Connecteur droit avec flèche 42"/>
          <p:cNvCxnSpPr/>
          <p:nvPr/>
        </p:nvCxnSpPr>
        <p:spPr>
          <a:xfrm>
            <a:off x="5517255" y="5087186"/>
            <a:ext cx="2863315"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46" name="Connecteur droit 45"/>
          <p:cNvCxnSpPr/>
          <p:nvPr/>
        </p:nvCxnSpPr>
        <p:spPr>
          <a:xfrm flipV="1">
            <a:off x="5514337" y="3749768"/>
            <a:ext cx="2740523" cy="774608"/>
          </a:xfrm>
          <a:prstGeom prst="line">
            <a:avLst/>
          </a:prstGeom>
          <a:ln w="19050">
            <a:solidFill>
              <a:srgbClr val="141414"/>
            </a:solidFill>
          </a:ln>
        </p:spPr>
        <p:style>
          <a:lnRef idx="1">
            <a:schemeClr val="accent1"/>
          </a:lnRef>
          <a:fillRef idx="0">
            <a:schemeClr val="accent1"/>
          </a:fillRef>
          <a:effectRef idx="0">
            <a:schemeClr val="accent1"/>
          </a:effectRef>
          <a:fontRef idx="minor">
            <a:schemeClr val="tx1"/>
          </a:fontRef>
        </p:style>
      </p:cxnSp>
      <p:sp>
        <p:nvSpPr>
          <p:cNvPr id="50" name="ZoneTexte 49"/>
          <p:cNvSpPr txBox="1"/>
          <p:nvPr/>
        </p:nvSpPr>
        <p:spPr>
          <a:xfrm>
            <a:off x="6418418" y="5267578"/>
            <a:ext cx="971550" cy="276999"/>
          </a:xfrm>
          <a:prstGeom prst="rect">
            <a:avLst/>
          </a:prstGeom>
          <a:noFill/>
        </p:spPr>
        <p:txBody>
          <a:bodyPr wrap="square" rtlCol="0">
            <a:spAutoFit/>
          </a:bodyPr>
          <a:lstStyle/>
          <a:p>
            <a:pPr algn="ctr"/>
            <a:r>
              <a:rPr lang="en-US" sz="1200"/>
              <a:t>Gray levels</a:t>
            </a:r>
          </a:p>
        </p:txBody>
      </p:sp>
      <p:sp>
        <p:nvSpPr>
          <p:cNvPr id="54" name="ZoneTexte 1"/>
          <p:cNvSpPr txBox="1"/>
          <p:nvPr/>
        </p:nvSpPr>
        <p:spPr>
          <a:xfrm>
            <a:off x="5361987" y="5118838"/>
            <a:ext cx="2875402" cy="197713"/>
          </a:xfrm>
          <a:prstGeom prst="rect">
            <a:avLst/>
          </a:prstGeom>
          <a:noFill/>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1000" dirty="0"/>
              <a:t>   0 		                       255</a:t>
            </a:r>
          </a:p>
        </p:txBody>
      </p:sp>
      <p:sp>
        <p:nvSpPr>
          <p:cNvPr id="55" name="ZoneTexte 1"/>
          <p:cNvSpPr txBox="1"/>
          <p:nvPr/>
        </p:nvSpPr>
        <p:spPr>
          <a:xfrm rot="16200000">
            <a:off x="4225244" y="4031300"/>
            <a:ext cx="2285822" cy="223970"/>
          </a:xfrm>
          <a:prstGeom prst="rect">
            <a:avLst/>
          </a:prstGeom>
          <a:noFill/>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1000" dirty="0"/>
              <a:t>   0                                                    	 255</a:t>
            </a:r>
          </a:p>
        </p:txBody>
      </p:sp>
      <p:pic>
        <p:nvPicPr>
          <p:cNvPr id="18" name="Picture 2">
            <a:extLst>
              <a:ext uri="{FF2B5EF4-FFF2-40B4-BE49-F238E27FC236}">
                <a16:creationId xmlns="" xmlns:a16="http://schemas.microsoft.com/office/drawing/2014/main" id="{268CA1E0-6D28-4432-BF25-8C6731C60E27}"/>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257882" y="1635831"/>
            <a:ext cx="2839972" cy="18853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718883799"/>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79" name="Rectangle 16"/>
          <p:cNvSpPr>
            <a:spLocks noChangeArrowheads="1"/>
          </p:cNvSpPr>
          <p:nvPr/>
        </p:nvSpPr>
        <p:spPr bwMode="auto">
          <a:xfrm>
            <a:off x="107950" y="6352629"/>
            <a:ext cx="1584325" cy="350838"/>
          </a:xfrm>
          <a:prstGeom prst="rect">
            <a:avLst/>
          </a:prstGeom>
          <a:noFill/>
          <a:ln w="9525">
            <a:noFill/>
            <a:round/>
            <a:headEnd/>
            <a:tailEnd/>
          </a:ln>
        </p:spPr>
        <p:txBody>
          <a:bodyPr tIns="91440">
            <a:spAutoFit/>
          </a:bodyPr>
          <a:lstStyle/>
          <a:p>
            <a:pPr algn="ctr" hangingPunct="1">
              <a:lnSpc>
                <a:spcPct val="100000"/>
              </a:lnSpc>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1400" dirty="0">
                <a:solidFill>
                  <a:srgbClr val="000000"/>
                </a:solidFill>
                <a:latin typeface="Calibri" charset="0"/>
              </a:rPr>
              <a:t>Original image</a:t>
            </a:r>
          </a:p>
        </p:txBody>
      </p:sp>
      <p:sp>
        <p:nvSpPr>
          <p:cNvPr id="11280" name="Rectangle 17"/>
          <p:cNvSpPr>
            <a:spLocks noChangeArrowheads="1"/>
          </p:cNvSpPr>
          <p:nvPr/>
        </p:nvSpPr>
        <p:spPr bwMode="auto">
          <a:xfrm>
            <a:off x="3700013" y="6380623"/>
            <a:ext cx="1682811" cy="353943"/>
          </a:xfrm>
          <a:prstGeom prst="rect">
            <a:avLst/>
          </a:prstGeom>
          <a:noFill/>
          <a:ln w="9525">
            <a:noFill/>
            <a:round/>
            <a:headEnd/>
            <a:tailEnd/>
          </a:ln>
        </p:spPr>
        <p:txBody>
          <a:bodyPr wrap="square" tIns="91440">
            <a:spAutoFit/>
          </a:bodyPr>
          <a:lstStyle/>
          <a:p>
            <a:pPr algn="ctr" hangingPunct="1">
              <a:lnSpc>
                <a:spcPct val="100000"/>
              </a:lnSpc>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1400" dirty="0">
                <a:solidFill>
                  <a:srgbClr val="000000"/>
                </a:solidFill>
                <a:latin typeface="Calibri" charset="0"/>
              </a:rPr>
              <a:t>Brightness decrease</a:t>
            </a:r>
          </a:p>
        </p:txBody>
      </p:sp>
      <p:sp>
        <p:nvSpPr>
          <p:cNvPr id="11281" name="Rectangle 18"/>
          <p:cNvSpPr>
            <a:spLocks noChangeArrowheads="1"/>
          </p:cNvSpPr>
          <p:nvPr/>
        </p:nvSpPr>
        <p:spPr bwMode="auto">
          <a:xfrm>
            <a:off x="5566259" y="6373656"/>
            <a:ext cx="1584325" cy="353943"/>
          </a:xfrm>
          <a:prstGeom prst="rect">
            <a:avLst/>
          </a:prstGeom>
          <a:noFill/>
          <a:ln w="9525">
            <a:noFill/>
            <a:round/>
            <a:headEnd/>
            <a:tailEnd/>
          </a:ln>
        </p:spPr>
        <p:txBody>
          <a:bodyPr tIns="91440">
            <a:spAutoFit/>
          </a:bodyPr>
          <a:lstStyle/>
          <a:p>
            <a:pPr algn="ctr" hangingPunct="1">
              <a:lnSpc>
                <a:spcPct val="100000"/>
              </a:lnSpc>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1400" dirty="0">
                <a:solidFill>
                  <a:srgbClr val="000000"/>
                </a:solidFill>
                <a:latin typeface="Calibri" charset="0"/>
              </a:rPr>
              <a:t>Contrast increase</a:t>
            </a:r>
          </a:p>
        </p:txBody>
      </p:sp>
      <p:sp>
        <p:nvSpPr>
          <p:cNvPr id="11282" name="Rectangle 19"/>
          <p:cNvSpPr>
            <a:spLocks noChangeArrowheads="1"/>
          </p:cNvSpPr>
          <p:nvPr/>
        </p:nvSpPr>
        <p:spPr bwMode="auto">
          <a:xfrm>
            <a:off x="7417170" y="6380622"/>
            <a:ext cx="1584325" cy="353943"/>
          </a:xfrm>
          <a:prstGeom prst="rect">
            <a:avLst/>
          </a:prstGeom>
          <a:noFill/>
          <a:ln w="9525">
            <a:noFill/>
            <a:round/>
            <a:headEnd/>
            <a:tailEnd/>
          </a:ln>
        </p:spPr>
        <p:txBody>
          <a:bodyPr tIns="91440">
            <a:spAutoFit/>
          </a:bodyPr>
          <a:lstStyle/>
          <a:p>
            <a:pPr algn="ct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1400" dirty="0">
                <a:solidFill>
                  <a:srgbClr val="000000"/>
                </a:solidFill>
                <a:latin typeface="Calibri" charset="0"/>
              </a:rPr>
              <a:t>Contrast decrease</a:t>
            </a:r>
          </a:p>
        </p:txBody>
      </p:sp>
      <p:sp>
        <p:nvSpPr>
          <p:cNvPr id="11283" name="Rectangle 20"/>
          <p:cNvSpPr>
            <a:spLocks noChangeArrowheads="1"/>
          </p:cNvSpPr>
          <p:nvPr/>
        </p:nvSpPr>
        <p:spPr bwMode="auto">
          <a:xfrm>
            <a:off x="1908465" y="6352629"/>
            <a:ext cx="1682935" cy="353943"/>
          </a:xfrm>
          <a:prstGeom prst="rect">
            <a:avLst/>
          </a:prstGeom>
          <a:noFill/>
          <a:ln w="9525">
            <a:noFill/>
            <a:round/>
            <a:headEnd/>
            <a:tailEnd/>
          </a:ln>
        </p:spPr>
        <p:txBody>
          <a:bodyPr wrap="square" tIns="91440">
            <a:spAutoFit/>
          </a:bodyPr>
          <a:lstStyle/>
          <a:p>
            <a:pPr algn="ctr" hangingPunct="1">
              <a:lnSpc>
                <a:spcPct val="100000"/>
              </a:lnSpc>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1400">
                <a:solidFill>
                  <a:srgbClr val="000000"/>
                </a:solidFill>
                <a:latin typeface="Calibri" charset="0"/>
              </a:rPr>
              <a:t>Brightness increase</a:t>
            </a:r>
          </a:p>
        </p:txBody>
      </p:sp>
      <p:sp>
        <p:nvSpPr>
          <p:cNvPr id="19" name="ZoneTexte 18"/>
          <p:cNvSpPr txBox="1"/>
          <p:nvPr/>
        </p:nvSpPr>
        <p:spPr>
          <a:xfrm>
            <a:off x="1239186" y="116632"/>
            <a:ext cx="6665735" cy="1077218"/>
          </a:xfrm>
          <a:prstGeom prst="rect">
            <a:avLst/>
          </a:prstGeom>
          <a:noFill/>
        </p:spPr>
        <p:txBody>
          <a:bodyPr wrap="none" rtlCol="0">
            <a:spAutoFit/>
          </a:bodyPr>
          <a:lstStyle/>
          <a:p>
            <a:pPr algn="ctr"/>
            <a:r>
              <a:rPr lang="en-US" sz="3200" b="1">
                <a:solidFill>
                  <a:schemeClr val="accent1"/>
                </a:solidFill>
              </a:rPr>
              <a:t>Linear modifications of the histogram</a:t>
            </a:r>
          </a:p>
          <a:p>
            <a:pPr algn="ctr"/>
            <a:endParaRPr lang="en-US" sz="3200" b="1">
              <a:solidFill>
                <a:schemeClr val="accent1"/>
              </a:solidFill>
            </a:endParaRPr>
          </a:p>
        </p:txBody>
      </p:sp>
      <p:cxnSp>
        <p:nvCxnSpPr>
          <p:cNvPr id="20" name="Connecteur droit 19"/>
          <p:cNvCxnSpPr/>
          <p:nvPr/>
        </p:nvCxnSpPr>
        <p:spPr>
          <a:xfrm>
            <a:off x="0" y="836712"/>
            <a:ext cx="9144000"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1" name="ZoneTexte 20"/>
          <p:cNvSpPr txBox="1"/>
          <p:nvPr/>
        </p:nvSpPr>
        <p:spPr>
          <a:xfrm>
            <a:off x="229517" y="862020"/>
            <a:ext cx="3421771" cy="523220"/>
          </a:xfrm>
          <a:prstGeom prst="rect">
            <a:avLst/>
          </a:prstGeom>
          <a:noFill/>
        </p:spPr>
        <p:txBody>
          <a:bodyPr wrap="none" rtlCol="0">
            <a:spAutoFit/>
          </a:bodyPr>
          <a:lstStyle/>
          <a:p>
            <a:pPr algn="ctr"/>
            <a:r>
              <a:rPr lang="en-US" sz="2800" b="1" dirty="0">
                <a:solidFill>
                  <a:schemeClr val="accent1"/>
                </a:solidFill>
              </a:rPr>
              <a:t>Brightness &amp; Contrast</a:t>
            </a:r>
          </a:p>
        </p:txBody>
      </p:sp>
      <p:sp>
        <p:nvSpPr>
          <p:cNvPr id="23" name="ZoneTexte 22"/>
          <p:cNvSpPr txBox="1"/>
          <p:nvPr/>
        </p:nvSpPr>
        <p:spPr>
          <a:xfrm>
            <a:off x="5905500" y="1177249"/>
            <a:ext cx="2882899" cy="369332"/>
          </a:xfrm>
          <a:prstGeom prst="rect">
            <a:avLst/>
          </a:prstGeom>
          <a:noFill/>
          <a:ln w="25400">
            <a:solidFill>
              <a:schemeClr val="tx1">
                <a:lumMod val="75000"/>
                <a:lumOff val="25000"/>
              </a:schemeClr>
            </a:solidFill>
          </a:ln>
        </p:spPr>
        <p:txBody>
          <a:bodyPr wrap="square" rtlCol="0">
            <a:spAutoFit/>
          </a:bodyPr>
          <a:lstStyle/>
          <a:p>
            <a:r>
              <a:rPr lang="en-US" dirty="0"/>
              <a:t>Path: Image \ Adjust \ B &amp; C</a:t>
            </a:r>
          </a:p>
        </p:txBody>
      </p:sp>
      <p:pic>
        <p:nvPicPr>
          <p:cNvPr id="2" name="Image 1" descr="B&amp;C"/>
          <p:cNvPicPr>
            <a:picLocks noChangeAspect="1"/>
          </p:cNvPicPr>
          <p:nvPr/>
        </p:nvPicPr>
        <p:blipFill rotWithShape="1">
          <a:blip r:embed="rId3">
            <a:extLst>
              <a:ext uri="{28A0092B-C50C-407E-A947-70E740481C1C}">
                <a14:useLocalDpi xmlns:a14="http://schemas.microsoft.com/office/drawing/2010/main" val="0"/>
              </a:ext>
            </a:extLst>
          </a:blip>
          <a:srcRect l="4213" t="9132" r="6718" b="19282"/>
          <a:stretch/>
        </p:blipFill>
        <p:spPr>
          <a:xfrm>
            <a:off x="107950" y="3826087"/>
            <a:ext cx="1547922" cy="252499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22" name="Image 21" descr="MAX_pieuvre.tif (33.3%)"/>
          <p:cNvPicPr>
            <a:picLocks noChangeAspect="1"/>
          </p:cNvPicPr>
          <p:nvPr/>
        </p:nvPicPr>
        <p:blipFill rotWithShape="1">
          <a:blip r:embed="rId4" cstate="print">
            <a:extLst>
              <a:ext uri="{28A0092B-C50C-407E-A947-70E740481C1C}">
                <a14:useLocalDpi xmlns:a14="http://schemas.microsoft.com/office/drawing/2010/main" val="0"/>
              </a:ext>
            </a:extLst>
          </a:blip>
          <a:srcRect t="-1" b="265"/>
          <a:stretch/>
        </p:blipFill>
        <p:spPr>
          <a:xfrm>
            <a:off x="38101" y="1794231"/>
            <a:ext cx="1780506" cy="1844319"/>
          </a:xfrm>
          <a:prstGeom prst="rect">
            <a:avLst/>
          </a:prstGeom>
        </p:spPr>
      </p:pic>
      <p:pic>
        <p:nvPicPr>
          <p:cNvPr id="5" name="Image 4" descr="B&amp;C"/>
          <p:cNvPicPr>
            <a:picLocks noChangeAspect="1"/>
          </p:cNvPicPr>
          <p:nvPr/>
        </p:nvPicPr>
        <p:blipFill rotWithShape="1">
          <a:blip r:embed="rId5">
            <a:extLst>
              <a:ext uri="{28A0092B-C50C-407E-A947-70E740481C1C}">
                <a14:useLocalDpi xmlns:a14="http://schemas.microsoft.com/office/drawing/2010/main" val="0"/>
              </a:ext>
            </a:extLst>
          </a:blip>
          <a:srcRect l="5035" t="9190" r="5628" b="19100"/>
          <a:stretch/>
        </p:blipFill>
        <p:spPr>
          <a:xfrm>
            <a:off x="1974508" y="3827639"/>
            <a:ext cx="1550847" cy="252654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6" name="Image 5" descr="MAX_pieuvre.tif (33.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857117" y="1794231"/>
            <a:ext cx="1775816" cy="1844319"/>
          </a:xfrm>
          <a:prstGeom prst="rect">
            <a:avLst/>
          </a:prstGeom>
        </p:spPr>
      </p:pic>
      <p:pic>
        <p:nvPicPr>
          <p:cNvPr id="9" name="Image 8" descr="B&amp;C"/>
          <p:cNvPicPr>
            <a:picLocks noChangeAspect="1"/>
          </p:cNvPicPr>
          <p:nvPr/>
        </p:nvPicPr>
        <p:blipFill rotWithShape="1">
          <a:blip r:embed="rId7">
            <a:extLst>
              <a:ext uri="{28A0092B-C50C-407E-A947-70E740481C1C}">
                <a14:useLocalDpi xmlns:a14="http://schemas.microsoft.com/office/drawing/2010/main" val="0"/>
              </a:ext>
            </a:extLst>
          </a:blip>
          <a:srcRect l="4514" t="8897" r="8313" b="19392"/>
          <a:stretch/>
        </p:blipFill>
        <p:spPr>
          <a:xfrm>
            <a:off x="7411188" y="3826080"/>
            <a:ext cx="1512347" cy="252499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0" name="Image 9" descr="MAX_pieuvre.tif (33.3%)"/>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7311899" y="1794226"/>
            <a:ext cx="1775816" cy="1844319"/>
          </a:xfrm>
          <a:prstGeom prst="rect">
            <a:avLst/>
          </a:prstGeom>
        </p:spPr>
      </p:pic>
      <p:pic>
        <p:nvPicPr>
          <p:cNvPr id="11" name="Image 10" descr="B&amp;C"/>
          <p:cNvPicPr>
            <a:picLocks noChangeAspect="1"/>
          </p:cNvPicPr>
          <p:nvPr/>
        </p:nvPicPr>
        <p:blipFill rotWithShape="1">
          <a:blip r:embed="rId9">
            <a:extLst>
              <a:ext uri="{28A0092B-C50C-407E-A947-70E740481C1C}">
                <a14:useLocalDpi xmlns:a14="http://schemas.microsoft.com/office/drawing/2010/main" val="0"/>
              </a:ext>
            </a:extLst>
          </a:blip>
          <a:srcRect l="6219" t="8605" r="7403" b="19101"/>
          <a:stretch/>
        </p:blipFill>
        <p:spPr>
          <a:xfrm>
            <a:off x="5644133" y="3824535"/>
            <a:ext cx="1487401" cy="252654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2" name="Image 11" descr="MAX_pieuvre.tif (33.3%)"/>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5499927" y="1794232"/>
            <a:ext cx="1775814" cy="1844316"/>
          </a:xfrm>
          <a:prstGeom prst="rect">
            <a:avLst/>
          </a:prstGeom>
        </p:spPr>
      </p:pic>
      <p:pic>
        <p:nvPicPr>
          <p:cNvPr id="13" name="Image 12" descr="MAX_pieuvre.tif (33.3%)"/>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3674569" y="1794231"/>
            <a:ext cx="1775811" cy="1844314"/>
          </a:xfrm>
          <a:prstGeom prst="rect">
            <a:avLst/>
          </a:prstGeom>
        </p:spPr>
      </p:pic>
      <p:pic>
        <p:nvPicPr>
          <p:cNvPr id="14" name="Image 13" descr="B&amp;C"/>
          <p:cNvPicPr>
            <a:picLocks noChangeAspect="1"/>
          </p:cNvPicPr>
          <p:nvPr/>
        </p:nvPicPr>
        <p:blipFill rotWithShape="1">
          <a:blip r:embed="rId12">
            <a:extLst>
              <a:ext uri="{28A0092B-C50C-407E-A947-70E740481C1C}">
                <a14:useLocalDpi xmlns:a14="http://schemas.microsoft.com/office/drawing/2010/main" val="0"/>
              </a:ext>
            </a:extLst>
          </a:blip>
          <a:srcRect l="6219" t="8606" r="6811" b="19392"/>
          <a:stretch/>
        </p:blipFill>
        <p:spPr>
          <a:xfrm>
            <a:off x="3790054" y="3824534"/>
            <a:ext cx="1502727" cy="252498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777865899"/>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descr="BandC-étiré.png"/>
          <p:cNvPicPr>
            <a:picLocks noChangeAspect="1"/>
          </p:cNvPicPr>
          <p:nvPr/>
        </p:nvPicPr>
        <p:blipFill>
          <a:blip r:embed="rId3" cstate="print"/>
          <a:srcRect l="4696" r="1393" b="3022"/>
          <a:stretch>
            <a:fillRect/>
          </a:stretch>
        </p:blipFill>
        <p:spPr>
          <a:xfrm>
            <a:off x="5982065" y="2349106"/>
            <a:ext cx="1637675" cy="3600000"/>
          </a:xfrm>
          <a:prstGeom prst="rect">
            <a:avLst/>
          </a:prstGeom>
          <a:ln w="38100">
            <a:solidFill>
              <a:schemeClr val="tx1">
                <a:lumMod val="50000"/>
                <a:lumOff val="50000"/>
              </a:schemeClr>
            </a:solidFill>
          </a:ln>
        </p:spPr>
      </p:pic>
      <p:pic>
        <p:nvPicPr>
          <p:cNvPr id="7" name="Image 6" descr="BandC-original.png"/>
          <p:cNvPicPr>
            <a:picLocks noChangeAspect="1"/>
          </p:cNvPicPr>
          <p:nvPr/>
        </p:nvPicPr>
        <p:blipFill rotWithShape="1">
          <a:blip r:embed="rId4" cstate="print"/>
          <a:srcRect l="4785" t="987" r="4305" b="2453"/>
          <a:stretch/>
        </p:blipFill>
        <p:spPr>
          <a:xfrm>
            <a:off x="1524261" y="2349106"/>
            <a:ext cx="1570590" cy="3600000"/>
          </a:xfrm>
          <a:prstGeom prst="rect">
            <a:avLst/>
          </a:prstGeom>
          <a:ln w="38100">
            <a:solidFill>
              <a:schemeClr val="tx1">
                <a:lumMod val="50000"/>
                <a:lumOff val="50000"/>
              </a:schemeClr>
            </a:solidFill>
          </a:ln>
        </p:spPr>
      </p:pic>
      <p:sp>
        <p:nvSpPr>
          <p:cNvPr id="10251" name="Ellipse 16"/>
          <p:cNvSpPr>
            <a:spLocks noChangeArrowheads="1"/>
          </p:cNvSpPr>
          <p:nvPr/>
        </p:nvSpPr>
        <p:spPr bwMode="auto">
          <a:xfrm>
            <a:off x="6746512" y="5643563"/>
            <a:ext cx="786437" cy="215900"/>
          </a:xfrm>
          <a:prstGeom prst="ellipse">
            <a:avLst/>
          </a:prstGeom>
          <a:noFill/>
          <a:ln w="25400" algn="ctr">
            <a:solidFill>
              <a:srgbClr val="FF0000"/>
            </a:solidFill>
            <a:round/>
            <a:headEnd/>
            <a:tailEnd/>
          </a:ln>
        </p:spPr>
        <p:txBody>
          <a:bodyPr/>
          <a:lstStyle/>
          <a:p>
            <a:endParaRPr lang="en-US"/>
          </a:p>
        </p:txBody>
      </p:sp>
      <p:grpSp>
        <p:nvGrpSpPr>
          <p:cNvPr id="20" name="Groupe 19"/>
          <p:cNvGrpSpPr/>
          <p:nvPr/>
        </p:nvGrpSpPr>
        <p:grpSpPr>
          <a:xfrm>
            <a:off x="3240720" y="2717945"/>
            <a:ext cx="2595475" cy="3170099"/>
            <a:chOff x="3555943" y="2301025"/>
            <a:chExt cx="2595475" cy="3170099"/>
          </a:xfrm>
        </p:grpSpPr>
        <p:sp>
          <p:nvSpPr>
            <p:cNvPr id="10" name="ZoneTexte 9"/>
            <p:cNvSpPr txBox="1"/>
            <p:nvPr/>
          </p:nvSpPr>
          <p:spPr>
            <a:xfrm>
              <a:off x="3555943" y="2301025"/>
              <a:ext cx="2595475" cy="3170099"/>
            </a:xfrm>
            <a:prstGeom prst="rect">
              <a:avLst/>
            </a:prstGeom>
            <a:noFill/>
          </p:spPr>
          <p:txBody>
            <a:bodyPr wrap="square">
              <a:spAutoFit/>
            </a:bodyPr>
            <a:lstStyle/>
            <a:p>
              <a:pPr algn="ctr">
                <a:defRPr/>
              </a:pPr>
              <a:r>
                <a:rPr lang="en-US" sz="2000" dirty="0">
                  <a:solidFill>
                    <a:schemeClr val="tx1"/>
                  </a:solidFill>
                  <a:latin typeface="+mn-lt"/>
                  <a:ea typeface="+mn-ea"/>
                </a:rPr>
                <a:t>Information loss</a:t>
              </a:r>
            </a:p>
            <a:p>
              <a:pPr algn="ctr">
                <a:defRPr/>
              </a:pPr>
              <a:r>
                <a:rPr lang="en-US" sz="2000" dirty="0">
                  <a:solidFill>
                    <a:schemeClr val="tx1"/>
                  </a:solidFill>
                  <a:latin typeface="+mn-lt"/>
                  <a:ea typeface="+mn-ea"/>
                </a:rPr>
                <a:t>(gray levels deletion)</a:t>
              </a:r>
            </a:p>
            <a:p>
              <a:pPr algn="ctr">
                <a:defRPr/>
              </a:pPr>
              <a:endParaRPr lang="en-US" sz="2000" dirty="0">
                <a:solidFill>
                  <a:schemeClr val="tx1"/>
                </a:solidFill>
                <a:latin typeface="+mn-lt"/>
                <a:ea typeface="+mn-ea"/>
              </a:endParaRPr>
            </a:p>
            <a:p>
              <a:pPr algn="ctr">
                <a:defRPr/>
              </a:pPr>
              <a:endParaRPr lang="en-US" sz="2000" dirty="0">
                <a:solidFill>
                  <a:schemeClr val="tx1"/>
                </a:solidFill>
                <a:latin typeface="+mn-lt"/>
                <a:ea typeface="+mn-ea"/>
              </a:endParaRPr>
            </a:p>
            <a:p>
              <a:pPr algn="ctr">
                <a:defRPr/>
              </a:pPr>
              <a:endParaRPr lang="en-US" sz="2000" dirty="0">
                <a:solidFill>
                  <a:schemeClr val="tx1"/>
                </a:solidFill>
                <a:latin typeface="+mn-lt"/>
                <a:ea typeface="+mn-ea"/>
              </a:endParaRPr>
            </a:p>
            <a:p>
              <a:pPr algn="ctr">
                <a:defRPr/>
              </a:pPr>
              <a:endParaRPr lang="en-US" sz="2000" dirty="0">
                <a:solidFill>
                  <a:schemeClr val="tx1"/>
                </a:solidFill>
                <a:latin typeface="+mn-lt"/>
                <a:ea typeface="+mn-ea"/>
              </a:endParaRPr>
            </a:p>
            <a:p>
              <a:pPr algn="ctr">
                <a:defRPr/>
              </a:pPr>
              <a:endParaRPr lang="en-US" sz="2000" dirty="0">
                <a:solidFill>
                  <a:schemeClr val="tx1"/>
                </a:solidFill>
                <a:latin typeface="+mn-lt"/>
                <a:ea typeface="+mn-ea"/>
              </a:endParaRPr>
            </a:p>
            <a:p>
              <a:pPr algn="ctr">
                <a:defRPr/>
              </a:pPr>
              <a:r>
                <a:rPr lang="en-US" sz="2000" dirty="0">
                  <a:solidFill>
                    <a:schemeClr val="tx1"/>
                  </a:solidFill>
                  <a:latin typeface="+mn-lt"/>
                  <a:ea typeface="+mn-ea"/>
                </a:rPr>
                <a:t>Changes applied definitively</a:t>
              </a:r>
            </a:p>
            <a:p>
              <a:pPr algn="ctr">
                <a:defRPr/>
              </a:pPr>
              <a:r>
                <a:rPr lang="en-US" sz="2000" dirty="0"/>
                <a:t>Only on 8 bits images</a:t>
              </a:r>
              <a:endParaRPr lang="en-US" sz="2000" dirty="0">
                <a:solidFill>
                  <a:schemeClr val="tx1"/>
                </a:solidFill>
                <a:latin typeface="+mn-lt"/>
                <a:ea typeface="+mn-ea"/>
              </a:endParaRPr>
            </a:p>
          </p:txBody>
        </p:sp>
        <p:grpSp>
          <p:nvGrpSpPr>
            <p:cNvPr id="2" name="Groupe 15"/>
            <p:cNvGrpSpPr>
              <a:grpSpLocks/>
            </p:cNvGrpSpPr>
            <p:nvPr/>
          </p:nvGrpSpPr>
          <p:grpSpPr bwMode="auto">
            <a:xfrm>
              <a:off x="4349680" y="3307839"/>
              <a:ext cx="1008000" cy="900000"/>
              <a:chOff x="4067175" y="4149725"/>
              <a:chExt cx="649288" cy="503238"/>
            </a:xfrm>
          </p:grpSpPr>
          <p:sp>
            <p:nvSpPr>
              <p:cNvPr id="14" name="Triangle isocèle 13"/>
              <p:cNvSpPr/>
              <p:nvPr/>
            </p:nvSpPr>
            <p:spPr bwMode="auto">
              <a:xfrm>
                <a:off x="4067175" y="4149725"/>
                <a:ext cx="649288" cy="503238"/>
              </a:xfrm>
              <a:prstGeom prst="triangl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srgbClr val="FF0000"/>
                  </a:solidFill>
                </a:endParaRPr>
              </a:p>
            </p:txBody>
          </p:sp>
          <p:cxnSp>
            <p:nvCxnSpPr>
              <p:cNvPr id="15" name="Connecteur droit 14"/>
              <p:cNvCxnSpPr/>
              <p:nvPr/>
            </p:nvCxnSpPr>
            <p:spPr bwMode="auto">
              <a:xfrm rot="5400000">
                <a:off x="4284663" y="4329113"/>
                <a:ext cx="215900" cy="0"/>
              </a:xfrm>
              <a:prstGeom prst="line">
                <a:avLst/>
              </a:prstGeom>
              <a:ln w="15875">
                <a:solidFill>
                  <a:srgbClr val="FF0000"/>
                </a:solidFill>
              </a:ln>
            </p:spPr>
            <p:style>
              <a:lnRef idx="1">
                <a:schemeClr val="accent1"/>
              </a:lnRef>
              <a:fillRef idx="0">
                <a:schemeClr val="accent1"/>
              </a:fillRef>
              <a:effectRef idx="0">
                <a:schemeClr val="accent1"/>
              </a:effectRef>
              <a:fontRef idx="minor">
                <a:schemeClr val="tx1"/>
              </a:fontRef>
            </p:style>
          </p:cxnSp>
          <p:sp>
            <p:nvSpPr>
              <p:cNvPr id="13" name="Ellipse 12"/>
              <p:cNvSpPr>
                <a:spLocks noChangeAspect="1"/>
              </p:cNvSpPr>
              <p:nvPr/>
            </p:nvSpPr>
            <p:spPr bwMode="auto">
              <a:xfrm>
                <a:off x="4356100" y="4508500"/>
                <a:ext cx="71438" cy="73025"/>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grpSp>
      </p:grpSp>
      <p:sp>
        <p:nvSpPr>
          <p:cNvPr id="12" name="ZoneTexte 11"/>
          <p:cNvSpPr txBox="1"/>
          <p:nvPr/>
        </p:nvSpPr>
        <p:spPr>
          <a:xfrm>
            <a:off x="1239186" y="116632"/>
            <a:ext cx="6665735" cy="1077218"/>
          </a:xfrm>
          <a:prstGeom prst="rect">
            <a:avLst/>
          </a:prstGeom>
          <a:noFill/>
        </p:spPr>
        <p:txBody>
          <a:bodyPr wrap="none" rtlCol="0">
            <a:spAutoFit/>
          </a:bodyPr>
          <a:lstStyle/>
          <a:p>
            <a:pPr algn="ctr"/>
            <a:r>
              <a:rPr lang="en-US" sz="3200" b="1">
                <a:solidFill>
                  <a:schemeClr val="accent1"/>
                </a:solidFill>
              </a:rPr>
              <a:t>Linear modifications of the histogram</a:t>
            </a:r>
          </a:p>
          <a:p>
            <a:pPr algn="ctr"/>
            <a:endParaRPr lang="en-US" sz="3200" b="1">
              <a:solidFill>
                <a:schemeClr val="accent1"/>
              </a:solidFill>
            </a:endParaRPr>
          </a:p>
        </p:txBody>
      </p:sp>
      <p:cxnSp>
        <p:nvCxnSpPr>
          <p:cNvPr id="16" name="Connecteur droit 15"/>
          <p:cNvCxnSpPr/>
          <p:nvPr/>
        </p:nvCxnSpPr>
        <p:spPr>
          <a:xfrm>
            <a:off x="0" y="836712"/>
            <a:ext cx="9144000"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7" name="ZoneTexte 16"/>
          <p:cNvSpPr txBox="1"/>
          <p:nvPr/>
        </p:nvSpPr>
        <p:spPr>
          <a:xfrm>
            <a:off x="229517" y="862020"/>
            <a:ext cx="3421771" cy="523220"/>
          </a:xfrm>
          <a:prstGeom prst="rect">
            <a:avLst/>
          </a:prstGeom>
          <a:noFill/>
        </p:spPr>
        <p:txBody>
          <a:bodyPr wrap="none" rtlCol="0">
            <a:spAutoFit/>
          </a:bodyPr>
          <a:lstStyle/>
          <a:p>
            <a:pPr algn="ctr"/>
            <a:r>
              <a:rPr lang="en-US" sz="2800" b="1" dirty="0">
                <a:solidFill>
                  <a:schemeClr val="accent1"/>
                </a:solidFill>
              </a:rPr>
              <a:t>Brightness &amp; Contrast</a:t>
            </a:r>
          </a:p>
        </p:txBody>
      </p:sp>
      <p:sp>
        <p:nvSpPr>
          <p:cNvPr id="21" name="ZoneTexte 20"/>
          <p:cNvSpPr txBox="1"/>
          <p:nvPr/>
        </p:nvSpPr>
        <p:spPr>
          <a:xfrm>
            <a:off x="5905500" y="1177249"/>
            <a:ext cx="2882899" cy="369332"/>
          </a:xfrm>
          <a:prstGeom prst="rect">
            <a:avLst/>
          </a:prstGeom>
          <a:noFill/>
          <a:ln w="25400">
            <a:solidFill>
              <a:schemeClr val="tx1">
                <a:lumMod val="75000"/>
                <a:lumOff val="25000"/>
              </a:schemeClr>
            </a:solidFill>
          </a:ln>
        </p:spPr>
        <p:txBody>
          <a:bodyPr wrap="square" rtlCol="0">
            <a:spAutoFit/>
          </a:bodyPr>
          <a:lstStyle/>
          <a:p>
            <a:r>
              <a:rPr lang="en-US" dirty="0"/>
              <a:t>Path: Image \ Adjust \ B &amp; C</a:t>
            </a:r>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ZoneTexte 18"/>
          <p:cNvSpPr txBox="1"/>
          <p:nvPr/>
        </p:nvSpPr>
        <p:spPr>
          <a:xfrm>
            <a:off x="1239186" y="116632"/>
            <a:ext cx="6665735" cy="1077218"/>
          </a:xfrm>
          <a:prstGeom prst="rect">
            <a:avLst/>
          </a:prstGeom>
          <a:noFill/>
        </p:spPr>
        <p:txBody>
          <a:bodyPr wrap="none" rtlCol="0">
            <a:spAutoFit/>
          </a:bodyPr>
          <a:lstStyle/>
          <a:p>
            <a:pPr algn="ctr"/>
            <a:r>
              <a:rPr lang="en-US" sz="3200" b="1">
                <a:solidFill>
                  <a:schemeClr val="accent1"/>
                </a:solidFill>
              </a:rPr>
              <a:t>Linear modifications of the histogram</a:t>
            </a:r>
          </a:p>
          <a:p>
            <a:pPr algn="ctr"/>
            <a:endParaRPr lang="en-US" sz="3200" b="1">
              <a:solidFill>
                <a:schemeClr val="accent1"/>
              </a:solidFill>
            </a:endParaRPr>
          </a:p>
        </p:txBody>
      </p:sp>
      <p:cxnSp>
        <p:nvCxnSpPr>
          <p:cNvPr id="20" name="Connecteur droit 19"/>
          <p:cNvCxnSpPr/>
          <p:nvPr/>
        </p:nvCxnSpPr>
        <p:spPr>
          <a:xfrm>
            <a:off x="0" y="836712"/>
            <a:ext cx="9144000"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3" name="ZoneTexte 22"/>
          <p:cNvSpPr txBox="1"/>
          <p:nvPr/>
        </p:nvSpPr>
        <p:spPr>
          <a:xfrm>
            <a:off x="5905500" y="1177249"/>
            <a:ext cx="2882899" cy="369332"/>
          </a:xfrm>
          <a:prstGeom prst="rect">
            <a:avLst/>
          </a:prstGeom>
          <a:noFill/>
          <a:ln w="25400">
            <a:solidFill>
              <a:schemeClr val="tx1">
                <a:lumMod val="75000"/>
                <a:lumOff val="25000"/>
              </a:schemeClr>
            </a:solidFill>
          </a:ln>
        </p:spPr>
        <p:txBody>
          <a:bodyPr wrap="square" rtlCol="0">
            <a:spAutoFit/>
          </a:bodyPr>
          <a:lstStyle/>
          <a:p>
            <a:r>
              <a:rPr lang="en-US" dirty="0"/>
              <a:t>Path: Image \ Adjust \ B &amp; C</a:t>
            </a:r>
          </a:p>
        </p:txBody>
      </p:sp>
      <p:sp>
        <p:nvSpPr>
          <p:cNvPr id="22" name="ZoneTexte 21"/>
          <p:cNvSpPr txBox="1"/>
          <p:nvPr/>
        </p:nvSpPr>
        <p:spPr>
          <a:xfrm>
            <a:off x="229517" y="862020"/>
            <a:ext cx="3421771" cy="523220"/>
          </a:xfrm>
          <a:prstGeom prst="rect">
            <a:avLst/>
          </a:prstGeom>
          <a:noFill/>
        </p:spPr>
        <p:txBody>
          <a:bodyPr wrap="none" rtlCol="0">
            <a:spAutoFit/>
          </a:bodyPr>
          <a:lstStyle/>
          <a:p>
            <a:pPr algn="ctr"/>
            <a:r>
              <a:rPr lang="en-US" sz="2800" b="1" dirty="0">
                <a:solidFill>
                  <a:schemeClr val="accent1"/>
                </a:solidFill>
              </a:rPr>
              <a:t>Brightness &amp; Contrast</a:t>
            </a:r>
          </a:p>
        </p:txBody>
      </p:sp>
      <p:sp>
        <p:nvSpPr>
          <p:cNvPr id="2" name="ZoneTexte 1"/>
          <p:cNvSpPr txBox="1"/>
          <p:nvPr/>
        </p:nvSpPr>
        <p:spPr>
          <a:xfrm>
            <a:off x="4113971" y="1515354"/>
            <a:ext cx="375424" cy="584775"/>
          </a:xfrm>
          <a:prstGeom prst="rect">
            <a:avLst/>
          </a:prstGeom>
          <a:noFill/>
        </p:spPr>
        <p:txBody>
          <a:bodyPr wrap="none" rtlCol="0">
            <a:spAutoFit/>
          </a:bodyPr>
          <a:lstStyle/>
          <a:p>
            <a:r>
              <a:rPr lang="fr-FR" sz="3200" b="1" dirty="0">
                <a:solidFill>
                  <a:schemeClr val="accent6">
                    <a:lumMod val="75000"/>
                  </a:schemeClr>
                </a:solidFill>
                <a:effectLst>
                  <a:outerShdw blurRad="38100" dist="38100" dir="2700000" algn="tl">
                    <a:srgbClr val="000000">
                      <a:alpha val="43137"/>
                    </a:srgbClr>
                  </a:outerShdw>
                </a:effectLst>
              </a:rPr>
              <a:t>?</a:t>
            </a:r>
          </a:p>
        </p:txBody>
      </p:sp>
      <p:pic>
        <p:nvPicPr>
          <p:cNvPr id="5" name="Imag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1217" y="2295327"/>
            <a:ext cx="1676890" cy="1567379"/>
          </a:xfrm>
          <a:prstGeom prst="rect">
            <a:avLst/>
          </a:prstGeom>
        </p:spPr>
      </p:pic>
      <p:pic>
        <p:nvPicPr>
          <p:cNvPr id="6" name="Imag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28756" y="2295327"/>
            <a:ext cx="1676890" cy="1567379"/>
          </a:xfrm>
          <a:prstGeom prst="rect">
            <a:avLst/>
          </a:prstGeom>
        </p:spPr>
      </p:pic>
      <p:pic>
        <p:nvPicPr>
          <p:cNvPr id="7" name="Imag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27145" y="2295327"/>
            <a:ext cx="1676890" cy="1567379"/>
          </a:xfrm>
          <a:prstGeom prst="rect">
            <a:avLst/>
          </a:prstGeom>
        </p:spPr>
      </p:pic>
      <p:sp>
        <p:nvSpPr>
          <p:cNvPr id="3" name="ZoneTexte 2"/>
          <p:cNvSpPr txBox="1"/>
          <p:nvPr/>
        </p:nvSpPr>
        <p:spPr>
          <a:xfrm>
            <a:off x="1530222" y="3493618"/>
            <a:ext cx="277885" cy="369332"/>
          </a:xfrm>
          <a:prstGeom prst="rect">
            <a:avLst/>
          </a:prstGeom>
          <a:noFill/>
          <a:ln w="12700">
            <a:solidFill>
              <a:schemeClr val="bg1"/>
            </a:solidFill>
          </a:ln>
        </p:spPr>
        <p:txBody>
          <a:bodyPr wrap="square" rtlCol="0">
            <a:spAutoFit/>
          </a:bodyPr>
          <a:lstStyle/>
          <a:p>
            <a:r>
              <a:rPr lang="fr-FR" dirty="0">
                <a:solidFill>
                  <a:schemeClr val="bg1"/>
                </a:solidFill>
              </a:rPr>
              <a:t>A</a:t>
            </a:r>
          </a:p>
        </p:txBody>
      </p:sp>
      <p:sp>
        <p:nvSpPr>
          <p:cNvPr id="25" name="ZoneTexte 24"/>
          <p:cNvSpPr txBox="1"/>
          <p:nvPr/>
        </p:nvSpPr>
        <p:spPr>
          <a:xfrm>
            <a:off x="5068884" y="3493618"/>
            <a:ext cx="336762" cy="369332"/>
          </a:xfrm>
          <a:prstGeom prst="rect">
            <a:avLst/>
          </a:prstGeom>
          <a:noFill/>
          <a:ln w="12700">
            <a:solidFill>
              <a:schemeClr val="bg1"/>
            </a:solidFill>
          </a:ln>
        </p:spPr>
        <p:txBody>
          <a:bodyPr wrap="square" rtlCol="0">
            <a:spAutoFit/>
          </a:bodyPr>
          <a:lstStyle/>
          <a:p>
            <a:r>
              <a:rPr lang="fr-FR" dirty="0">
                <a:solidFill>
                  <a:schemeClr val="bg1"/>
                </a:solidFill>
              </a:rPr>
              <a:t>C</a:t>
            </a:r>
          </a:p>
        </p:txBody>
      </p:sp>
      <p:sp>
        <p:nvSpPr>
          <p:cNvPr id="16" name="ZoneTexte 15"/>
          <p:cNvSpPr txBox="1"/>
          <p:nvPr/>
        </p:nvSpPr>
        <p:spPr>
          <a:xfrm>
            <a:off x="8724124" y="3493618"/>
            <a:ext cx="279911" cy="369332"/>
          </a:xfrm>
          <a:prstGeom prst="rect">
            <a:avLst/>
          </a:prstGeom>
          <a:noFill/>
          <a:ln w="12700">
            <a:solidFill>
              <a:schemeClr val="bg1"/>
            </a:solidFill>
          </a:ln>
        </p:spPr>
        <p:txBody>
          <a:bodyPr wrap="square" rtlCol="0">
            <a:spAutoFit/>
          </a:bodyPr>
          <a:lstStyle/>
          <a:p>
            <a:r>
              <a:rPr lang="fr-FR" dirty="0" smtClean="0">
                <a:solidFill>
                  <a:schemeClr val="bg1"/>
                </a:solidFill>
              </a:rPr>
              <a:t>E</a:t>
            </a:r>
            <a:endParaRPr lang="fr-FR" dirty="0">
              <a:solidFill>
                <a:schemeClr val="bg1"/>
              </a:solidFill>
            </a:endParaRPr>
          </a:p>
        </p:txBody>
      </p:sp>
      <p:pic>
        <p:nvPicPr>
          <p:cNvPr id="8" name="Image 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521115" y="2295327"/>
            <a:ext cx="1676890" cy="1567379"/>
          </a:xfrm>
          <a:prstGeom prst="rect">
            <a:avLst/>
          </a:prstGeom>
        </p:spPr>
      </p:pic>
      <p:pic>
        <p:nvPicPr>
          <p:cNvPr id="9" name="Image 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937646" y="2295327"/>
            <a:ext cx="1676890" cy="1567379"/>
          </a:xfrm>
          <a:prstGeom prst="rect">
            <a:avLst/>
          </a:prstGeom>
        </p:spPr>
      </p:pic>
      <p:sp>
        <p:nvSpPr>
          <p:cNvPr id="24" name="ZoneTexte 23"/>
          <p:cNvSpPr txBox="1"/>
          <p:nvPr/>
        </p:nvSpPr>
        <p:spPr>
          <a:xfrm>
            <a:off x="3312369" y="3493618"/>
            <a:ext cx="302167" cy="369332"/>
          </a:xfrm>
          <a:prstGeom prst="rect">
            <a:avLst/>
          </a:prstGeom>
          <a:noFill/>
          <a:ln w="12700">
            <a:solidFill>
              <a:schemeClr val="bg1"/>
            </a:solidFill>
          </a:ln>
        </p:spPr>
        <p:txBody>
          <a:bodyPr wrap="square" rtlCol="0">
            <a:spAutoFit/>
          </a:bodyPr>
          <a:lstStyle/>
          <a:p>
            <a:r>
              <a:rPr lang="fr-FR" dirty="0">
                <a:solidFill>
                  <a:schemeClr val="bg1"/>
                </a:solidFill>
              </a:rPr>
              <a:t>B</a:t>
            </a:r>
          </a:p>
        </p:txBody>
      </p:sp>
      <p:sp>
        <p:nvSpPr>
          <p:cNvPr id="26" name="ZoneTexte 25"/>
          <p:cNvSpPr txBox="1"/>
          <p:nvPr/>
        </p:nvSpPr>
        <p:spPr>
          <a:xfrm>
            <a:off x="6859994" y="3493618"/>
            <a:ext cx="330977" cy="369332"/>
          </a:xfrm>
          <a:prstGeom prst="rect">
            <a:avLst/>
          </a:prstGeom>
          <a:noFill/>
          <a:ln w="12700">
            <a:solidFill>
              <a:schemeClr val="bg1"/>
            </a:solidFill>
          </a:ln>
        </p:spPr>
        <p:txBody>
          <a:bodyPr wrap="square" rtlCol="0">
            <a:spAutoFit/>
          </a:bodyPr>
          <a:lstStyle/>
          <a:p>
            <a:r>
              <a:rPr lang="fr-FR" dirty="0">
                <a:solidFill>
                  <a:schemeClr val="bg1"/>
                </a:solidFill>
              </a:rPr>
              <a:t>D</a:t>
            </a:r>
          </a:p>
        </p:txBody>
      </p:sp>
      <p:pic>
        <p:nvPicPr>
          <p:cNvPr id="21" name="Image 20" descr="B&amp;C"/>
          <p:cNvPicPr>
            <a:picLocks noChangeAspect="1"/>
          </p:cNvPicPr>
          <p:nvPr/>
        </p:nvPicPr>
        <p:blipFill rotWithShape="1">
          <a:blip r:embed="rId8">
            <a:extLst>
              <a:ext uri="{28A0092B-C50C-407E-A947-70E740481C1C}">
                <a14:useLocalDpi xmlns:a14="http://schemas.microsoft.com/office/drawing/2010/main" val="0"/>
              </a:ext>
            </a:extLst>
          </a:blip>
          <a:srcRect t="10066" r="1619" b="18679"/>
          <a:stretch/>
        </p:blipFill>
        <p:spPr>
          <a:xfrm>
            <a:off x="3728756" y="4019219"/>
            <a:ext cx="1676890" cy="259951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27" name="Image 26" descr="B&amp;C"/>
          <p:cNvPicPr>
            <a:picLocks noChangeAspect="1"/>
          </p:cNvPicPr>
          <p:nvPr/>
        </p:nvPicPr>
        <p:blipFill rotWithShape="1">
          <a:blip r:embed="rId9">
            <a:extLst>
              <a:ext uri="{28A0092B-C50C-407E-A947-70E740481C1C}">
                <a14:useLocalDpi xmlns:a14="http://schemas.microsoft.com/office/drawing/2010/main" val="0"/>
              </a:ext>
            </a:extLst>
          </a:blip>
          <a:srcRect t="9397" r="160" b="19348"/>
          <a:stretch/>
        </p:blipFill>
        <p:spPr>
          <a:xfrm>
            <a:off x="5558957" y="4019218"/>
            <a:ext cx="1639048" cy="259951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28" name="Image 27" descr="B&amp;C"/>
          <p:cNvPicPr>
            <a:picLocks noChangeAspect="1"/>
          </p:cNvPicPr>
          <p:nvPr/>
        </p:nvPicPr>
        <p:blipFill rotWithShape="1">
          <a:blip r:embed="rId10">
            <a:extLst>
              <a:ext uri="{28A0092B-C50C-407E-A947-70E740481C1C}">
                <a14:useLocalDpi xmlns:a14="http://schemas.microsoft.com/office/drawing/2010/main" val="0"/>
              </a:ext>
            </a:extLst>
          </a:blip>
          <a:srcRect t="10401" r="3976" b="19013"/>
          <a:stretch/>
        </p:blipFill>
        <p:spPr>
          <a:xfrm>
            <a:off x="117808" y="4019219"/>
            <a:ext cx="1690299" cy="265943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1" name="Rectangle 10"/>
          <p:cNvSpPr/>
          <p:nvPr/>
        </p:nvSpPr>
        <p:spPr>
          <a:xfrm>
            <a:off x="1472767" y="6479358"/>
            <a:ext cx="354002" cy="278752"/>
          </a:xfrm>
          <a:prstGeom prst="rect">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smtClean="0">
                <a:solidFill>
                  <a:schemeClr val="tx1"/>
                </a:solidFill>
              </a:rPr>
              <a:t>1</a:t>
            </a:r>
            <a:endParaRPr lang="en-GB" dirty="0">
              <a:solidFill>
                <a:schemeClr val="tx1"/>
              </a:solidFill>
            </a:endParaRPr>
          </a:p>
        </p:txBody>
      </p:sp>
      <p:sp>
        <p:nvSpPr>
          <p:cNvPr id="29" name="Rectangle 28"/>
          <p:cNvSpPr/>
          <p:nvPr/>
        </p:nvSpPr>
        <p:spPr>
          <a:xfrm>
            <a:off x="5079637" y="6479357"/>
            <a:ext cx="354002" cy="278752"/>
          </a:xfrm>
          <a:prstGeom prst="rect">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smtClean="0">
                <a:solidFill>
                  <a:schemeClr val="tx1"/>
                </a:solidFill>
              </a:rPr>
              <a:t>3</a:t>
            </a:r>
            <a:endParaRPr lang="en-GB" dirty="0">
              <a:solidFill>
                <a:schemeClr val="tx1"/>
              </a:solidFill>
            </a:endParaRPr>
          </a:p>
        </p:txBody>
      </p:sp>
      <p:sp>
        <p:nvSpPr>
          <p:cNvPr id="30" name="Rectangle 29"/>
          <p:cNvSpPr/>
          <p:nvPr/>
        </p:nvSpPr>
        <p:spPr>
          <a:xfrm>
            <a:off x="6874293" y="6453138"/>
            <a:ext cx="354002" cy="278752"/>
          </a:xfrm>
          <a:prstGeom prst="rect">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smtClean="0">
                <a:solidFill>
                  <a:schemeClr val="tx1"/>
                </a:solidFill>
              </a:rPr>
              <a:t>4</a:t>
            </a:r>
            <a:endParaRPr lang="en-GB" dirty="0">
              <a:solidFill>
                <a:schemeClr val="tx1"/>
              </a:solidFill>
            </a:endParaRPr>
          </a:p>
        </p:txBody>
      </p:sp>
      <p:pic>
        <p:nvPicPr>
          <p:cNvPr id="32" name="Image 31" descr="B&amp;C"/>
          <p:cNvPicPr>
            <a:picLocks noChangeAspect="1"/>
          </p:cNvPicPr>
          <p:nvPr/>
        </p:nvPicPr>
        <p:blipFill rotWithShape="1">
          <a:blip r:embed="rId11">
            <a:extLst>
              <a:ext uri="{28A0092B-C50C-407E-A947-70E740481C1C}">
                <a14:useLocalDpi xmlns:a14="http://schemas.microsoft.com/office/drawing/2010/main" val="0"/>
              </a:ext>
            </a:extLst>
          </a:blip>
          <a:srcRect t="9786" r="632" b="18958"/>
          <a:stretch/>
        </p:blipFill>
        <p:spPr>
          <a:xfrm>
            <a:off x="1937646" y="4019219"/>
            <a:ext cx="1676890" cy="265943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33" name="Image 32" descr="B&amp;C"/>
          <p:cNvPicPr>
            <a:picLocks noChangeAspect="1"/>
          </p:cNvPicPr>
          <p:nvPr/>
        </p:nvPicPr>
        <p:blipFill rotWithShape="1">
          <a:blip r:embed="rId12">
            <a:extLst>
              <a:ext uri="{28A0092B-C50C-407E-A947-70E740481C1C}">
                <a14:useLocalDpi xmlns:a14="http://schemas.microsoft.com/office/drawing/2010/main" val="0"/>
              </a:ext>
            </a:extLst>
          </a:blip>
          <a:srcRect t="9452" r="1583" b="18959"/>
          <a:stretch/>
        </p:blipFill>
        <p:spPr>
          <a:xfrm>
            <a:off x="7351316" y="4019219"/>
            <a:ext cx="1669655" cy="259951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34" name="Rectangle 33"/>
          <p:cNvSpPr/>
          <p:nvPr/>
        </p:nvSpPr>
        <p:spPr>
          <a:xfrm>
            <a:off x="3274307" y="6484272"/>
            <a:ext cx="354002" cy="278752"/>
          </a:xfrm>
          <a:prstGeom prst="rect">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smtClean="0">
                <a:solidFill>
                  <a:schemeClr val="tx1"/>
                </a:solidFill>
              </a:rPr>
              <a:t>2</a:t>
            </a:r>
            <a:endParaRPr lang="en-GB" dirty="0">
              <a:solidFill>
                <a:schemeClr val="tx1"/>
              </a:solidFill>
            </a:endParaRPr>
          </a:p>
        </p:txBody>
      </p:sp>
      <p:sp>
        <p:nvSpPr>
          <p:cNvPr id="35" name="Rectangle 34"/>
          <p:cNvSpPr/>
          <p:nvPr/>
        </p:nvSpPr>
        <p:spPr>
          <a:xfrm>
            <a:off x="8693566" y="6479357"/>
            <a:ext cx="354002" cy="278752"/>
          </a:xfrm>
          <a:prstGeom prst="rect">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smtClean="0">
                <a:solidFill>
                  <a:schemeClr val="tx1"/>
                </a:solidFill>
              </a:rPr>
              <a:t>5</a:t>
            </a:r>
            <a:endParaRPr lang="en-GB" dirty="0">
              <a:solidFill>
                <a:schemeClr val="tx1"/>
              </a:solidFill>
            </a:endParaRPr>
          </a:p>
        </p:txBody>
      </p:sp>
      <p:sp>
        <p:nvSpPr>
          <p:cNvPr id="36" name="ZoneTexte 35"/>
          <p:cNvSpPr txBox="1"/>
          <p:nvPr/>
        </p:nvSpPr>
        <p:spPr>
          <a:xfrm rot="587444">
            <a:off x="4660957" y="1159813"/>
            <a:ext cx="375424" cy="584775"/>
          </a:xfrm>
          <a:prstGeom prst="rect">
            <a:avLst/>
          </a:prstGeom>
          <a:noFill/>
        </p:spPr>
        <p:txBody>
          <a:bodyPr wrap="none" rtlCol="0">
            <a:spAutoFit/>
          </a:bodyPr>
          <a:lstStyle/>
          <a:p>
            <a:r>
              <a:rPr lang="fr-FR" sz="3200" b="1" dirty="0">
                <a:solidFill>
                  <a:schemeClr val="accent6">
                    <a:lumMod val="75000"/>
                  </a:schemeClr>
                </a:solidFill>
                <a:effectLst>
                  <a:outerShdw blurRad="38100" dist="38100" dir="2700000" algn="tl">
                    <a:srgbClr val="000000">
                      <a:alpha val="43137"/>
                    </a:srgbClr>
                  </a:outerShdw>
                </a:effectLst>
              </a:rPr>
              <a:t>?</a:t>
            </a:r>
          </a:p>
        </p:txBody>
      </p:sp>
      <p:sp>
        <p:nvSpPr>
          <p:cNvPr id="37" name="ZoneTexte 36"/>
          <p:cNvSpPr txBox="1"/>
          <p:nvPr/>
        </p:nvSpPr>
        <p:spPr>
          <a:xfrm rot="21048460">
            <a:off x="2698828" y="1606506"/>
            <a:ext cx="375424" cy="584775"/>
          </a:xfrm>
          <a:prstGeom prst="rect">
            <a:avLst/>
          </a:prstGeom>
          <a:noFill/>
        </p:spPr>
        <p:txBody>
          <a:bodyPr wrap="none" rtlCol="0">
            <a:spAutoFit/>
          </a:bodyPr>
          <a:lstStyle/>
          <a:p>
            <a:r>
              <a:rPr lang="fr-FR" sz="3200" b="1" dirty="0">
                <a:solidFill>
                  <a:schemeClr val="accent6">
                    <a:lumMod val="75000"/>
                  </a:schemeClr>
                </a:solidFill>
                <a:effectLst>
                  <a:outerShdw blurRad="38100" dist="38100" dir="2700000" algn="tl">
                    <a:srgbClr val="000000">
                      <a:alpha val="43137"/>
                    </a:srgbClr>
                  </a:outerShdw>
                </a:effectLst>
              </a:rPr>
              <a:t>?</a:t>
            </a:r>
          </a:p>
        </p:txBody>
      </p:sp>
      <p:sp>
        <p:nvSpPr>
          <p:cNvPr id="38" name="ZoneTexte 37"/>
          <p:cNvSpPr txBox="1"/>
          <p:nvPr/>
        </p:nvSpPr>
        <p:spPr>
          <a:xfrm rot="569244">
            <a:off x="3444918" y="1452200"/>
            <a:ext cx="375424" cy="584775"/>
          </a:xfrm>
          <a:prstGeom prst="rect">
            <a:avLst/>
          </a:prstGeom>
          <a:noFill/>
        </p:spPr>
        <p:txBody>
          <a:bodyPr wrap="none" rtlCol="0">
            <a:spAutoFit/>
          </a:bodyPr>
          <a:lstStyle/>
          <a:p>
            <a:r>
              <a:rPr lang="fr-FR" sz="3200" b="1" dirty="0">
                <a:solidFill>
                  <a:schemeClr val="accent6">
                    <a:lumMod val="75000"/>
                  </a:schemeClr>
                </a:solidFill>
                <a:effectLst>
                  <a:outerShdw blurRad="38100" dist="38100" dir="2700000" algn="tl">
                    <a:srgbClr val="000000">
                      <a:alpha val="43137"/>
                    </a:srgbClr>
                  </a:outerShdw>
                </a:effectLst>
              </a:rPr>
              <a:t>?</a:t>
            </a:r>
          </a:p>
        </p:txBody>
      </p:sp>
    </p:spTree>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ZoneTexte 6"/>
          <p:cNvSpPr txBox="1"/>
          <p:nvPr/>
        </p:nvSpPr>
        <p:spPr>
          <a:xfrm>
            <a:off x="838201" y="2801009"/>
            <a:ext cx="7820024" cy="2862322"/>
          </a:xfrm>
          <a:prstGeom prst="rect">
            <a:avLst/>
          </a:prstGeom>
          <a:noFill/>
        </p:spPr>
        <p:txBody>
          <a:bodyPr wrap="square" rtlCol="0">
            <a:spAutoFit/>
          </a:bodyPr>
          <a:lstStyle/>
          <a:p>
            <a:pPr>
              <a:lnSpc>
                <a:spcPct val="150000"/>
              </a:lnSpc>
            </a:pPr>
            <a:r>
              <a:rPr lang="en-US" sz="2000" dirty="0"/>
              <a:t> Gamma function  		 	 where </a:t>
            </a:r>
            <a:r>
              <a:rPr lang="en-US" i="1" dirty="0"/>
              <a:t>p  = </a:t>
            </a:r>
            <a:r>
              <a:rPr lang="en-US" sz="2000" dirty="0"/>
              <a:t> pixel intensity</a:t>
            </a:r>
          </a:p>
          <a:p>
            <a:pPr>
              <a:lnSpc>
                <a:spcPct val="150000"/>
              </a:lnSpc>
              <a:buFont typeface="Arial" pitchFamily="34" charset="0"/>
              <a:buChar char="•"/>
            </a:pPr>
            <a:endParaRPr lang="en-US" sz="2000" dirty="0"/>
          </a:p>
          <a:p>
            <a:pPr marL="342900" indent="-342900">
              <a:lnSpc>
                <a:spcPct val="150000"/>
              </a:lnSpc>
              <a:buFont typeface="Wingdings" panose="05000000000000000000" pitchFamily="2" charset="2"/>
              <a:buChar char="Ø"/>
            </a:pPr>
            <a:r>
              <a:rPr lang="en-US" sz="2000" dirty="0"/>
              <a:t>Enhances low gray levels and high gray levels of the image</a:t>
            </a:r>
          </a:p>
          <a:p>
            <a:pPr marL="285750" indent="-285750">
              <a:lnSpc>
                <a:spcPct val="150000"/>
              </a:lnSpc>
            </a:pPr>
            <a:endParaRPr lang="en-US" sz="2000" dirty="0"/>
          </a:p>
          <a:p>
            <a:pPr marL="342900" indent="-342900">
              <a:lnSpc>
                <a:spcPct val="150000"/>
              </a:lnSpc>
              <a:buFont typeface="Wingdings" panose="05000000000000000000" pitchFamily="2" charset="2"/>
              <a:buChar char="Ø"/>
            </a:pPr>
            <a:r>
              <a:rPr lang="en-US" sz="2000" dirty="0"/>
              <a:t>Loss in the linear relationship between pixel’s gray values </a:t>
            </a:r>
            <a:br>
              <a:rPr lang="en-US" sz="2000" dirty="0"/>
            </a:br>
            <a:r>
              <a:rPr lang="en-US" sz="2000" dirty="0"/>
              <a:t>= Only useful for representation, </a:t>
            </a:r>
            <a:r>
              <a:rPr lang="en-US" sz="2000" b="1" dirty="0">
                <a:solidFill>
                  <a:srgbClr val="FF0000"/>
                </a:solidFill>
              </a:rPr>
              <a:t>no quantification possible</a:t>
            </a:r>
          </a:p>
        </p:txBody>
      </p:sp>
      <p:sp>
        <p:nvSpPr>
          <p:cNvPr id="38914" name="Rectangle 2"/>
          <p:cNvSpPr>
            <a:spLocks noChangeArrowheads="1"/>
          </p:cNvSpPr>
          <p:nvPr/>
        </p:nvSpPr>
        <p:spPr bwMode="auto">
          <a:xfrm>
            <a:off x="0"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n-US"/>
          </a:p>
        </p:txBody>
      </p:sp>
      <p:sp>
        <p:nvSpPr>
          <p:cNvPr id="38916" name="Rectangle 4"/>
          <p:cNvSpPr>
            <a:spLocks noChangeArrowheads="1"/>
          </p:cNvSpPr>
          <p:nvPr/>
        </p:nvSpPr>
        <p:spPr bwMode="auto">
          <a:xfrm>
            <a:off x="0" y="43934"/>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n-US"/>
          </a:p>
        </p:txBody>
      </p:sp>
      <p:pic>
        <p:nvPicPr>
          <p:cNvPr id="38915" name="Picture 3"/>
          <p:cNvPicPr>
            <a:picLocks noChangeAspect="1" noChangeArrowheads="1"/>
          </p:cNvPicPr>
          <p:nvPr/>
        </p:nvPicPr>
        <p:blipFill>
          <a:blip r:embed="rId3" cstate="print">
            <a:clrChange>
              <a:clrFrom>
                <a:srgbClr val="FFFFFF"/>
              </a:clrFrom>
              <a:clrTo>
                <a:srgbClr val="FFFFFF">
                  <a:alpha val="0"/>
                </a:srgbClr>
              </a:clrTo>
            </a:clrChange>
          </a:blip>
          <a:srcRect/>
          <a:stretch>
            <a:fillRect/>
          </a:stretch>
        </p:blipFill>
        <p:spPr bwMode="auto">
          <a:xfrm>
            <a:off x="2832326" y="2902856"/>
            <a:ext cx="1915887" cy="478973"/>
          </a:xfrm>
          <a:prstGeom prst="rect">
            <a:avLst/>
          </a:prstGeom>
          <a:noFill/>
          <a:ln w="25400">
            <a:solidFill>
              <a:schemeClr val="bg1">
                <a:lumMod val="50000"/>
              </a:schemeClr>
            </a:solidFill>
          </a:ln>
        </p:spPr>
      </p:pic>
      <p:sp>
        <p:nvSpPr>
          <p:cNvPr id="8" name="ZoneTexte 7"/>
          <p:cNvSpPr txBox="1"/>
          <p:nvPr/>
        </p:nvSpPr>
        <p:spPr>
          <a:xfrm>
            <a:off x="903358" y="116632"/>
            <a:ext cx="7337393" cy="1077218"/>
          </a:xfrm>
          <a:prstGeom prst="rect">
            <a:avLst/>
          </a:prstGeom>
          <a:noFill/>
        </p:spPr>
        <p:txBody>
          <a:bodyPr wrap="none" rtlCol="0">
            <a:spAutoFit/>
          </a:bodyPr>
          <a:lstStyle/>
          <a:p>
            <a:pPr algn="ctr"/>
            <a:r>
              <a:rPr lang="en-US" sz="3200" b="1">
                <a:solidFill>
                  <a:schemeClr val="accent1"/>
                </a:solidFill>
              </a:rPr>
              <a:t>Non-linear modification of the histogram</a:t>
            </a:r>
          </a:p>
          <a:p>
            <a:pPr algn="ctr"/>
            <a:endParaRPr lang="en-US" sz="3200" b="1">
              <a:solidFill>
                <a:schemeClr val="accent1"/>
              </a:solidFill>
            </a:endParaRPr>
          </a:p>
        </p:txBody>
      </p:sp>
      <p:cxnSp>
        <p:nvCxnSpPr>
          <p:cNvPr id="9" name="Connecteur droit 8"/>
          <p:cNvCxnSpPr/>
          <p:nvPr/>
        </p:nvCxnSpPr>
        <p:spPr>
          <a:xfrm>
            <a:off x="0" y="836712"/>
            <a:ext cx="9144000"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ZoneTexte 9"/>
          <p:cNvSpPr txBox="1"/>
          <p:nvPr/>
        </p:nvSpPr>
        <p:spPr>
          <a:xfrm>
            <a:off x="6581776" y="1177249"/>
            <a:ext cx="2229096" cy="369332"/>
          </a:xfrm>
          <a:prstGeom prst="rect">
            <a:avLst/>
          </a:prstGeom>
          <a:noFill/>
          <a:ln w="25400">
            <a:solidFill>
              <a:schemeClr val="tx1">
                <a:lumMod val="75000"/>
                <a:lumOff val="25000"/>
              </a:schemeClr>
            </a:solidFill>
          </a:ln>
        </p:spPr>
        <p:txBody>
          <a:bodyPr wrap="square" rtlCol="0">
            <a:spAutoFit/>
          </a:bodyPr>
          <a:lstStyle/>
          <a:p>
            <a:r>
              <a:rPr lang="en-US"/>
              <a:t>Path: Process \ Math</a:t>
            </a:r>
          </a:p>
        </p:txBody>
      </p:sp>
      <p:sp>
        <p:nvSpPr>
          <p:cNvPr id="13" name="ZoneTexte 12"/>
          <p:cNvSpPr txBox="1"/>
          <p:nvPr/>
        </p:nvSpPr>
        <p:spPr>
          <a:xfrm>
            <a:off x="229518" y="1100305"/>
            <a:ext cx="1353256" cy="523220"/>
          </a:xfrm>
          <a:prstGeom prst="rect">
            <a:avLst/>
          </a:prstGeom>
          <a:noFill/>
        </p:spPr>
        <p:txBody>
          <a:bodyPr wrap="none" rtlCol="0">
            <a:spAutoFit/>
          </a:bodyPr>
          <a:lstStyle/>
          <a:p>
            <a:r>
              <a:rPr lang="en-US" sz="2800" b="1">
                <a:solidFill>
                  <a:schemeClr val="accent1"/>
                </a:solidFill>
              </a:rPr>
              <a:t>Gamma</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ZoneTexte 7"/>
          <p:cNvSpPr txBox="1"/>
          <p:nvPr/>
        </p:nvSpPr>
        <p:spPr>
          <a:xfrm>
            <a:off x="671513" y="1096063"/>
            <a:ext cx="8291418" cy="1200329"/>
          </a:xfrm>
          <a:prstGeom prst="rect">
            <a:avLst/>
          </a:prstGeom>
          <a:noFill/>
        </p:spPr>
        <p:txBody>
          <a:bodyPr wrap="square">
            <a:spAutoFit/>
          </a:bodyPr>
          <a:lstStyle/>
          <a:p>
            <a:pPr marL="285750" indent="-285750">
              <a:buFont typeface="Arial" panose="020B0604020202020204" pitchFamily="34" charset="0"/>
              <a:buChar char="•"/>
              <a:defRPr/>
            </a:pPr>
            <a:r>
              <a:rPr lang="en-US" dirty="0">
                <a:solidFill>
                  <a:schemeClr val="tx1"/>
                </a:solidFill>
                <a:latin typeface="+mj-lt"/>
              </a:rPr>
              <a:t>A matrix of pixels</a:t>
            </a:r>
          </a:p>
          <a:p>
            <a:pPr marL="285750" indent="-285750">
              <a:buFont typeface="Arial" panose="020B0604020202020204" pitchFamily="34" charset="0"/>
              <a:buChar char="•"/>
              <a:defRPr/>
            </a:pPr>
            <a:r>
              <a:rPr lang="en-US" dirty="0">
                <a:latin typeface="+mj-lt"/>
              </a:rPr>
              <a:t>Each pixel is described by </a:t>
            </a:r>
            <a:r>
              <a:rPr lang="en-US" dirty="0" smtClean="0">
                <a:latin typeface="+mj-lt"/>
              </a:rPr>
              <a:t>3 </a:t>
            </a:r>
            <a:r>
              <a:rPr lang="en-US" dirty="0">
                <a:latin typeface="+mj-lt"/>
              </a:rPr>
              <a:t>values: 	</a:t>
            </a:r>
            <a:r>
              <a:rPr lang="en-US" dirty="0" smtClean="0">
                <a:latin typeface="+mj-lt"/>
              </a:rPr>
              <a:t>- X and Y </a:t>
            </a:r>
            <a:r>
              <a:rPr lang="en-US" dirty="0">
                <a:latin typeface="+mj-lt"/>
              </a:rPr>
              <a:t>coordinate</a:t>
            </a:r>
          </a:p>
          <a:p>
            <a:pPr>
              <a:defRPr/>
            </a:pPr>
            <a:r>
              <a:rPr lang="en-US" dirty="0">
                <a:latin typeface="+mj-lt"/>
              </a:rPr>
              <a:t>			        	- </a:t>
            </a:r>
            <a:r>
              <a:rPr lang="en-US" dirty="0" smtClean="0">
                <a:latin typeface="+mj-lt"/>
              </a:rPr>
              <a:t>X and Y size </a:t>
            </a:r>
            <a:r>
              <a:rPr lang="en-US" b="1" dirty="0" smtClean="0">
                <a:latin typeface="+mj-lt"/>
              </a:rPr>
              <a:t>(image resolution)</a:t>
            </a:r>
            <a:endParaRPr lang="en-US" b="1" dirty="0">
              <a:latin typeface="+mj-lt"/>
            </a:endParaRPr>
          </a:p>
          <a:p>
            <a:pPr>
              <a:defRPr/>
            </a:pPr>
            <a:r>
              <a:rPr lang="en-US" dirty="0">
                <a:latin typeface="+mj-lt"/>
              </a:rPr>
              <a:t>				- Gray level, value </a:t>
            </a:r>
            <a:r>
              <a:rPr lang="en-US" dirty="0" smtClean="0">
                <a:latin typeface="+mj-lt"/>
              </a:rPr>
              <a:t>(intensity) </a:t>
            </a:r>
            <a:r>
              <a:rPr lang="en-US" b="1" dirty="0" smtClean="0">
                <a:latin typeface="+mj-lt"/>
              </a:rPr>
              <a:t>(Image Dynamic)</a:t>
            </a:r>
          </a:p>
        </p:txBody>
      </p:sp>
      <p:graphicFrame>
        <p:nvGraphicFramePr>
          <p:cNvPr id="9" name="Tableau 8"/>
          <p:cNvGraphicFramePr>
            <a:graphicFrameLocks noGrp="1"/>
          </p:cNvGraphicFramePr>
          <p:nvPr>
            <p:extLst/>
          </p:nvPr>
        </p:nvGraphicFramePr>
        <p:xfrm>
          <a:off x="441431" y="3218667"/>
          <a:ext cx="4050000" cy="3240000"/>
        </p:xfrm>
        <a:graphic>
          <a:graphicData uri="http://schemas.openxmlformats.org/drawingml/2006/table">
            <a:tbl>
              <a:tblPr firstRow="1" bandRow="1">
                <a:tableStyleId>{5C22544A-7EE6-4342-B048-85BDC9FD1C3A}</a:tableStyleId>
              </a:tblPr>
              <a:tblGrid>
                <a:gridCol w="405000">
                  <a:extLst>
                    <a:ext uri="{9D8B030D-6E8A-4147-A177-3AD203B41FA5}">
                      <a16:colId xmlns="" xmlns:a16="http://schemas.microsoft.com/office/drawing/2014/main" val="20000"/>
                    </a:ext>
                  </a:extLst>
                </a:gridCol>
                <a:gridCol w="405000">
                  <a:extLst>
                    <a:ext uri="{9D8B030D-6E8A-4147-A177-3AD203B41FA5}">
                      <a16:colId xmlns="" xmlns:a16="http://schemas.microsoft.com/office/drawing/2014/main" val="20001"/>
                    </a:ext>
                  </a:extLst>
                </a:gridCol>
                <a:gridCol w="405000">
                  <a:extLst>
                    <a:ext uri="{9D8B030D-6E8A-4147-A177-3AD203B41FA5}">
                      <a16:colId xmlns="" xmlns:a16="http://schemas.microsoft.com/office/drawing/2014/main" val="20002"/>
                    </a:ext>
                  </a:extLst>
                </a:gridCol>
                <a:gridCol w="405000">
                  <a:extLst>
                    <a:ext uri="{9D8B030D-6E8A-4147-A177-3AD203B41FA5}">
                      <a16:colId xmlns="" xmlns:a16="http://schemas.microsoft.com/office/drawing/2014/main" val="20003"/>
                    </a:ext>
                  </a:extLst>
                </a:gridCol>
                <a:gridCol w="405000">
                  <a:extLst>
                    <a:ext uri="{9D8B030D-6E8A-4147-A177-3AD203B41FA5}">
                      <a16:colId xmlns="" xmlns:a16="http://schemas.microsoft.com/office/drawing/2014/main" val="20004"/>
                    </a:ext>
                  </a:extLst>
                </a:gridCol>
                <a:gridCol w="405000">
                  <a:extLst>
                    <a:ext uri="{9D8B030D-6E8A-4147-A177-3AD203B41FA5}">
                      <a16:colId xmlns="" xmlns:a16="http://schemas.microsoft.com/office/drawing/2014/main" val="20005"/>
                    </a:ext>
                  </a:extLst>
                </a:gridCol>
                <a:gridCol w="405000">
                  <a:extLst>
                    <a:ext uri="{9D8B030D-6E8A-4147-A177-3AD203B41FA5}">
                      <a16:colId xmlns="" xmlns:a16="http://schemas.microsoft.com/office/drawing/2014/main" val="20006"/>
                    </a:ext>
                  </a:extLst>
                </a:gridCol>
                <a:gridCol w="405000">
                  <a:extLst>
                    <a:ext uri="{9D8B030D-6E8A-4147-A177-3AD203B41FA5}">
                      <a16:colId xmlns="" xmlns:a16="http://schemas.microsoft.com/office/drawing/2014/main" val="20007"/>
                    </a:ext>
                  </a:extLst>
                </a:gridCol>
                <a:gridCol w="405000">
                  <a:extLst>
                    <a:ext uri="{9D8B030D-6E8A-4147-A177-3AD203B41FA5}">
                      <a16:colId xmlns="" xmlns:a16="http://schemas.microsoft.com/office/drawing/2014/main" val="20008"/>
                    </a:ext>
                  </a:extLst>
                </a:gridCol>
                <a:gridCol w="405000">
                  <a:extLst>
                    <a:ext uri="{9D8B030D-6E8A-4147-A177-3AD203B41FA5}">
                      <a16:colId xmlns="" xmlns:a16="http://schemas.microsoft.com/office/drawing/2014/main" val="20009"/>
                    </a:ext>
                  </a:extLst>
                </a:gridCol>
              </a:tblGrid>
              <a:tr h="405000">
                <a:tc>
                  <a:txBody>
                    <a:bodyPr/>
                    <a:lstStyle/>
                    <a:p>
                      <a:pPr algn="ctr"/>
                      <a:r>
                        <a:rPr lang="fr-FR" sz="1400" b="0" dirty="0">
                          <a:solidFill>
                            <a:schemeClr val="tx1"/>
                          </a:solidFill>
                        </a:rPr>
                        <a:t>20</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15</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10</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4</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6</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12</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17</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23</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5</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8</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 xmlns:a16="http://schemas.microsoft.com/office/drawing/2014/main" val="10000"/>
                  </a:ext>
                </a:extLst>
              </a:tr>
              <a:tr h="405000">
                <a:tc>
                  <a:txBody>
                    <a:bodyPr/>
                    <a:lstStyle/>
                    <a:p>
                      <a:pPr algn="ctr"/>
                      <a:r>
                        <a:rPr lang="fr-FR" sz="1400" b="0" dirty="0">
                          <a:solidFill>
                            <a:schemeClr val="tx1"/>
                          </a:solidFill>
                        </a:rPr>
                        <a:t>18</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11</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7</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4</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16</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13</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8</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14</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10</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9</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 xmlns:a16="http://schemas.microsoft.com/office/drawing/2014/main" val="10001"/>
                  </a:ext>
                </a:extLst>
              </a:tr>
              <a:tr h="405000">
                <a:tc>
                  <a:txBody>
                    <a:bodyPr/>
                    <a:lstStyle/>
                    <a:p>
                      <a:pPr algn="ctr"/>
                      <a:r>
                        <a:rPr lang="fr-FR" sz="1400" b="0" dirty="0">
                          <a:solidFill>
                            <a:schemeClr val="tx1"/>
                          </a:solidFill>
                        </a:rPr>
                        <a:t>1</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8</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11</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14</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17</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12</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9</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6</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5</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11</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 xmlns:a16="http://schemas.microsoft.com/office/drawing/2014/main" val="10002"/>
                  </a:ext>
                </a:extLst>
              </a:tr>
              <a:tr h="40500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fr-FR" sz="1400" b="0" dirty="0">
                          <a:solidFill>
                            <a:schemeClr val="tx1"/>
                          </a:solidFill>
                        </a:rPr>
                        <a:t>4</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6</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5</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11</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9</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6</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5</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14</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17</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12</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 xmlns:a16="http://schemas.microsoft.com/office/drawing/2014/main" val="10003"/>
                  </a:ext>
                </a:extLst>
              </a:tr>
              <a:tr h="40500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fr-FR" sz="1400" b="0" dirty="0">
                          <a:solidFill>
                            <a:schemeClr val="tx1"/>
                          </a:solidFill>
                        </a:rPr>
                        <a:t>17</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18</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11</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7</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fr-FR" sz="1400" b="0" dirty="0">
                          <a:solidFill>
                            <a:schemeClr val="tx1"/>
                          </a:solidFill>
                        </a:rPr>
                        <a:t>10</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14</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10</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9</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20</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15</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 xmlns:a16="http://schemas.microsoft.com/office/drawing/2014/main" val="10004"/>
                  </a:ext>
                </a:extLst>
              </a:tr>
              <a:tr h="405000">
                <a:tc>
                  <a:txBody>
                    <a:bodyPr/>
                    <a:lstStyle/>
                    <a:p>
                      <a:pPr algn="ctr"/>
                      <a:r>
                        <a:rPr lang="fr-FR" sz="1400" b="0" dirty="0">
                          <a:solidFill>
                            <a:schemeClr val="tx1"/>
                          </a:solidFill>
                        </a:rPr>
                        <a:t>14</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10</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9</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fr-FR" sz="1400" b="0" dirty="0">
                          <a:solidFill>
                            <a:schemeClr val="tx1"/>
                          </a:solidFill>
                        </a:rPr>
                        <a:t>18</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7</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4</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16</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17</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12</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9</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 xmlns:a16="http://schemas.microsoft.com/office/drawing/2014/main" val="10005"/>
                  </a:ext>
                </a:extLst>
              </a:tr>
              <a:tr h="405000">
                <a:tc>
                  <a:txBody>
                    <a:bodyPr/>
                    <a:lstStyle/>
                    <a:p>
                      <a:pPr algn="ctr"/>
                      <a:r>
                        <a:rPr lang="fr-FR" sz="1400" b="0" dirty="0">
                          <a:solidFill>
                            <a:schemeClr val="tx1"/>
                          </a:solidFill>
                        </a:rPr>
                        <a:t>8</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11</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14</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4</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6</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12</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14</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2</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12</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9</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 xmlns:a16="http://schemas.microsoft.com/office/drawing/2014/main" val="10006"/>
                  </a:ext>
                </a:extLst>
              </a:tr>
              <a:tr h="405000">
                <a:tc>
                  <a:txBody>
                    <a:bodyPr/>
                    <a:lstStyle/>
                    <a:p>
                      <a:pPr algn="ctr"/>
                      <a:r>
                        <a:rPr lang="fr-FR" sz="1400" b="0" dirty="0">
                          <a:solidFill>
                            <a:schemeClr val="tx1"/>
                          </a:solidFill>
                        </a:rPr>
                        <a:t>18</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11</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7</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13</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8</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14</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10</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17</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23</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b="0" dirty="0">
                          <a:solidFill>
                            <a:schemeClr val="tx1"/>
                          </a:solidFill>
                        </a:rPr>
                        <a:t>5</a:t>
                      </a: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 xmlns:a16="http://schemas.microsoft.com/office/drawing/2014/main" val="10007"/>
                  </a:ext>
                </a:extLst>
              </a:tr>
            </a:tbl>
          </a:graphicData>
        </a:graphic>
      </p:graphicFrame>
      <p:graphicFrame>
        <p:nvGraphicFramePr>
          <p:cNvPr id="12" name="Tableau 11"/>
          <p:cNvGraphicFramePr>
            <a:graphicFrameLocks noGrp="1"/>
          </p:cNvGraphicFramePr>
          <p:nvPr>
            <p:extLst/>
          </p:nvPr>
        </p:nvGraphicFramePr>
        <p:xfrm>
          <a:off x="4647037" y="3218667"/>
          <a:ext cx="4050000" cy="3240000"/>
        </p:xfrm>
        <a:graphic>
          <a:graphicData uri="http://schemas.openxmlformats.org/drawingml/2006/table">
            <a:tbl>
              <a:tblPr firstRow="1" bandRow="1">
                <a:tableStyleId>{5C22544A-7EE6-4342-B048-85BDC9FD1C3A}</a:tableStyleId>
              </a:tblPr>
              <a:tblGrid>
                <a:gridCol w="405000">
                  <a:extLst>
                    <a:ext uri="{9D8B030D-6E8A-4147-A177-3AD203B41FA5}">
                      <a16:colId xmlns="" xmlns:a16="http://schemas.microsoft.com/office/drawing/2014/main" val="20000"/>
                    </a:ext>
                  </a:extLst>
                </a:gridCol>
                <a:gridCol w="405000">
                  <a:extLst>
                    <a:ext uri="{9D8B030D-6E8A-4147-A177-3AD203B41FA5}">
                      <a16:colId xmlns="" xmlns:a16="http://schemas.microsoft.com/office/drawing/2014/main" val="20001"/>
                    </a:ext>
                  </a:extLst>
                </a:gridCol>
                <a:gridCol w="405000">
                  <a:extLst>
                    <a:ext uri="{9D8B030D-6E8A-4147-A177-3AD203B41FA5}">
                      <a16:colId xmlns="" xmlns:a16="http://schemas.microsoft.com/office/drawing/2014/main" val="20002"/>
                    </a:ext>
                  </a:extLst>
                </a:gridCol>
                <a:gridCol w="405000">
                  <a:extLst>
                    <a:ext uri="{9D8B030D-6E8A-4147-A177-3AD203B41FA5}">
                      <a16:colId xmlns="" xmlns:a16="http://schemas.microsoft.com/office/drawing/2014/main" val="20003"/>
                    </a:ext>
                  </a:extLst>
                </a:gridCol>
                <a:gridCol w="405000">
                  <a:extLst>
                    <a:ext uri="{9D8B030D-6E8A-4147-A177-3AD203B41FA5}">
                      <a16:colId xmlns="" xmlns:a16="http://schemas.microsoft.com/office/drawing/2014/main" val="20004"/>
                    </a:ext>
                  </a:extLst>
                </a:gridCol>
                <a:gridCol w="405000">
                  <a:extLst>
                    <a:ext uri="{9D8B030D-6E8A-4147-A177-3AD203B41FA5}">
                      <a16:colId xmlns="" xmlns:a16="http://schemas.microsoft.com/office/drawing/2014/main" val="20005"/>
                    </a:ext>
                  </a:extLst>
                </a:gridCol>
                <a:gridCol w="405000">
                  <a:extLst>
                    <a:ext uri="{9D8B030D-6E8A-4147-A177-3AD203B41FA5}">
                      <a16:colId xmlns="" xmlns:a16="http://schemas.microsoft.com/office/drawing/2014/main" val="20006"/>
                    </a:ext>
                  </a:extLst>
                </a:gridCol>
                <a:gridCol w="405000">
                  <a:extLst>
                    <a:ext uri="{9D8B030D-6E8A-4147-A177-3AD203B41FA5}">
                      <a16:colId xmlns="" xmlns:a16="http://schemas.microsoft.com/office/drawing/2014/main" val="20007"/>
                    </a:ext>
                  </a:extLst>
                </a:gridCol>
                <a:gridCol w="405000">
                  <a:extLst>
                    <a:ext uri="{9D8B030D-6E8A-4147-A177-3AD203B41FA5}">
                      <a16:colId xmlns="" xmlns:a16="http://schemas.microsoft.com/office/drawing/2014/main" val="20008"/>
                    </a:ext>
                  </a:extLst>
                </a:gridCol>
                <a:gridCol w="405000">
                  <a:extLst>
                    <a:ext uri="{9D8B030D-6E8A-4147-A177-3AD203B41FA5}">
                      <a16:colId xmlns="" xmlns:a16="http://schemas.microsoft.com/office/drawing/2014/main" val="20009"/>
                    </a:ext>
                  </a:extLst>
                </a:gridCol>
              </a:tblGrid>
              <a:tr h="405000">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8C8C8"/>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69696"/>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646464"/>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282828"/>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C3C3C"/>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787878"/>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AAAAA"/>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6E6E6"/>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23232"/>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505050"/>
                    </a:solidFill>
                  </a:tcPr>
                </a:tc>
                <a:extLst>
                  <a:ext uri="{0D108BD9-81ED-4DB2-BD59-A6C34878D82A}">
                    <a16:rowId xmlns="" xmlns:a16="http://schemas.microsoft.com/office/drawing/2014/main" val="10000"/>
                  </a:ext>
                </a:extLst>
              </a:tr>
              <a:tr h="405000">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4B4B4"/>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6E6E6E"/>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464646"/>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282828"/>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0A0A0"/>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828282"/>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505050"/>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8C8C8C"/>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646464"/>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5A5A5A"/>
                    </a:solidFill>
                  </a:tcPr>
                </a:tc>
                <a:extLst>
                  <a:ext uri="{0D108BD9-81ED-4DB2-BD59-A6C34878D82A}">
                    <a16:rowId xmlns="" xmlns:a16="http://schemas.microsoft.com/office/drawing/2014/main" val="10001"/>
                  </a:ext>
                </a:extLst>
              </a:tr>
              <a:tr h="405000">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A0A0A"/>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505050"/>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6E6E6E"/>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8C8C8C"/>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AAAAA"/>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787878"/>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5A5A5A"/>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C3C3C"/>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23232"/>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6E6E6E"/>
                    </a:solidFill>
                  </a:tcPr>
                </a:tc>
                <a:extLst>
                  <a:ext uri="{0D108BD9-81ED-4DB2-BD59-A6C34878D82A}">
                    <a16:rowId xmlns="" xmlns:a16="http://schemas.microsoft.com/office/drawing/2014/main" val="10002"/>
                  </a:ext>
                </a:extLst>
              </a:tr>
              <a:tr h="40500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282828"/>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C3C3C"/>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23232"/>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6E6E6E"/>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5A5A5A"/>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C3C3C"/>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23232"/>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8C8C8C"/>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AAAAA"/>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787878"/>
                    </a:solidFill>
                  </a:tcPr>
                </a:tc>
                <a:extLst>
                  <a:ext uri="{0D108BD9-81ED-4DB2-BD59-A6C34878D82A}">
                    <a16:rowId xmlns="" xmlns:a16="http://schemas.microsoft.com/office/drawing/2014/main" val="10003"/>
                  </a:ext>
                </a:extLst>
              </a:tr>
              <a:tr h="40500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AAAAA"/>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4B4B4"/>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6E6E6E"/>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464646"/>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646464"/>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8C8C8C"/>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646464"/>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5A5A5A"/>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8C8C8"/>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69696"/>
                    </a:solidFill>
                  </a:tcPr>
                </a:tc>
                <a:extLst>
                  <a:ext uri="{0D108BD9-81ED-4DB2-BD59-A6C34878D82A}">
                    <a16:rowId xmlns="" xmlns:a16="http://schemas.microsoft.com/office/drawing/2014/main" val="10004"/>
                  </a:ext>
                </a:extLst>
              </a:tr>
              <a:tr h="405000">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8C8C8C"/>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646464"/>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5A5A5A"/>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4B4B4"/>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464646"/>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282828"/>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0A0A0"/>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AAAAA"/>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787878"/>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5A5A5A"/>
                    </a:solidFill>
                  </a:tcPr>
                </a:tc>
                <a:extLst>
                  <a:ext uri="{0D108BD9-81ED-4DB2-BD59-A6C34878D82A}">
                    <a16:rowId xmlns="" xmlns:a16="http://schemas.microsoft.com/office/drawing/2014/main" val="10005"/>
                  </a:ext>
                </a:extLst>
              </a:tr>
              <a:tr h="405000">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505050"/>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6E6E6E"/>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8C8C8C"/>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282828"/>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C3C3C"/>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787878"/>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8C8C8C"/>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41414"/>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787878"/>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5A5A5A"/>
                    </a:solidFill>
                  </a:tcPr>
                </a:tc>
                <a:extLst>
                  <a:ext uri="{0D108BD9-81ED-4DB2-BD59-A6C34878D82A}">
                    <a16:rowId xmlns="" xmlns:a16="http://schemas.microsoft.com/office/drawing/2014/main" val="10006"/>
                  </a:ext>
                </a:extLst>
              </a:tr>
              <a:tr h="405000">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4B4B4"/>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6E6E6E"/>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464646"/>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828282"/>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505050"/>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8C8C8C"/>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646464"/>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AAAAA"/>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6E6E6"/>
                    </a:solidFill>
                  </a:tcPr>
                </a:tc>
                <a:tc>
                  <a:txBody>
                    <a:bodyPr/>
                    <a:lstStyle/>
                    <a:p>
                      <a:pPr algn="ctr"/>
                      <a:endParaRPr lang="fr-FR" sz="1400" b="0" dirty="0">
                        <a:solidFill>
                          <a:schemeClr val="tx1"/>
                        </a:solidFill>
                      </a:endParaRPr>
                    </a:p>
                  </a:txBody>
                  <a:tcPr marL="102870" marR="102870" marT="51435" marB="514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23232"/>
                    </a:solidFill>
                  </a:tcPr>
                </a:tc>
                <a:extLst>
                  <a:ext uri="{0D108BD9-81ED-4DB2-BD59-A6C34878D82A}">
                    <a16:rowId xmlns="" xmlns:a16="http://schemas.microsoft.com/office/drawing/2014/main" val="10007"/>
                  </a:ext>
                </a:extLst>
              </a:tr>
            </a:tbl>
          </a:graphicData>
        </a:graphic>
      </p:graphicFrame>
      <p:sp>
        <p:nvSpPr>
          <p:cNvPr id="14" name="ZoneTexte 13"/>
          <p:cNvSpPr txBox="1"/>
          <p:nvPr/>
        </p:nvSpPr>
        <p:spPr>
          <a:xfrm>
            <a:off x="3630798" y="116632"/>
            <a:ext cx="1882439" cy="584775"/>
          </a:xfrm>
          <a:prstGeom prst="rect">
            <a:avLst/>
          </a:prstGeom>
          <a:noFill/>
        </p:spPr>
        <p:txBody>
          <a:bodyPr wrap="none" rtlCol="0">
            <a:spAutoFit/>
          </a:bodyPr>
          <a:lstStyle/>
          <a:p>
            <a:pPr algn="ctr"/>
            <a:r>
              <a:rPr lang="en-US" sz="3200" b="1">
                <a:solidFill>
                  <a:schemeClr val="accent1"/>
                </a:solidFill>
              </a:rPr>
              <a:t>Definition</a:t>
            </a:r>
          </a:p>
        </p:txBody>
      </p:sp>
      <p:cxnSp>
        <p:nvCxnSpPr>
          <p:cNvPr id="15" name="Connecteur droit 14"/>
          <p:cNvCxnSpPr/>
          <p:nvPr/>
        </p:nvCxnSpPr>
        <p:spPr>
          <a:xfrm>
            <a:off x="0" y="836712"/>
            <a:ext cx="9144000"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ZoneTexte 15"/>
          <p:cNvSpPr txBox="1"/>
          <p:nvPr/>
        </p:nvSpPr>
        <p:spPr>
          <a:xfrm>
            <a:off x="671513" y="2513076"/>
            <a:ext cx="7800975" cy="369332"/>
          </a:xfrm>
          <a:prstGeom prst="rect">
            <a:avLst/>
          </a:prstGeom>
          <a:noFill/>
        </p:spPr>
        <p:txBody>
          <a:bodyPr wrap="square">
            <a:spAutoFit/>
          </a:bodyPr>
          <a:lstStyle/>
          <a:p>
            <a:pPr marL="285750" indent="-285750">
              <a:buFont typeface="Arial" panose="020B0604020202020204" pitchFamily="34" charset="0"/>
              <a:buChar char="•"/>
              <a:defRPr/>
            </a:pPr>
            <a:r>
              <a:rPr lang="en-US" dirty="0">
                <a:solidFill>
                  <a:schemeClr val="tx1"/>
                </a:solidFill>
                <a:latin typeface="+mj-lt"/>
                <a:ea typeface="+mn-ea"/>
              </a:rPr>
              <a:t>Example of fluorescence image</a:t>
            </a:r>
          </a:p>
        </p:txBody>
      </p:sp>
    </p:spTree>
    <p:extLst>
      <p:ext uri="{BB962C8B-B14F-4D97-AF65-F5344CB8AC3E}">
        <p14:creationId xmlns:p14="http://schemas.microsoft.com/office/powerpoint/2010/main" val="188674251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Rectangle 20"/>
          <p:cNvSpPr>
            <a:spLocks noChangeArrowheads="1"/>
          </p:cNvSpPr>
          <p:nvPr/>
        </p:nvSpPr>
        <p:spPr bwMode="auto">
          <a:xfrm>
            <a:off x="1" y="5357813"/>
            <a:ext cx="9144000" cy="446276"/>
          </a:xfrm>
          <a:prstGeom prst="rect">
            <a:avLst/>
          </a:prstGeom>
          <a:noFill/>
          <a:ln w="9525">
            <a:noFill/>
            <a:round/>
            <a:headEnd/>
            <a:tailEnd/>
          </a:ln>
        </p:spPr>
        <p:txBody>
          <a:bodyPr wrap="square" tIns="91440">
            <a:spAutoFit/>
          </a:bodyPr>
          <a:lstStyle/>
          <a:p>
            <a:pPr algn="ctr" hangingPunct="1">
              <a:lnSpc>
                <a:spcPct val="100000"/>
              </a:lnSpc>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2000" dirty="0">
                <a:solidFill>
                  <a:srgbClr val="000000"/>
                </a:solidFill>
                <a:latin typeface="Calibri" charset="0"/>
              </a:rPr>
              <a:t>Gamma </a:t>
            </a:r>
            <a:r>
              <a:rPr lang="en-US" sz="2000" dirty="0" smtClean="0">
                <a:solidFill>
                  <a:srgbClr val="000000"/>
                </a:solidFill>
                <a:latin typeface="Calibri" charset="0"/>
              </a:rPr>
              <a:t>decreasing</a:t>
            </a:r>
            <a:endParaRPr lang="en-US" sz="2000" dirty="0">
              <a:solidFill>
                <a:srgbClr val="000000"/>
              </a:solidFill>
              <a:latin typeface="Calibri" charset="0"/>
            </a:endParaRPr>
          </a:p>
        </p:txBody>
      </p:sp>
      <p:sp>
        <p:nvSpPr>
          <p:cNvPr id="65" name="ZoneTexte 64"/>
          <p:cNvSpPr txBox="1"/>
          <p:nvPr/>
        </p:nvSpPr>
        <p:spPr>
          <a:xfrm>
            <a:off x="1596859" y="5804089"/>
            <a:ext cx="5950282" cy="338554"/>
          </a:xfrm>
          <a:prstGeom prst="rect">
            <a:avLst/>
          </a:prstGeom>
          <a:noFill/>
        </p:spPr>
        <p:txBody>
          <a:bodyPr wrap="square" rtlCol="0">
            <a:spAutoFit/>
          </a:bodyPr>
          <a:lstStyle/>
          <a:p>
            <a:pPr algn="ctr"/>
            <a:r>
              <a:rPr lang="en-US" sz="1600" dirty="0" smtClean="0"/>
              <a:t>Increases </a:t>
            </a:r>
            <a:r>
              <a:rPr lang="en-US" sz="1600" dirty="0"/>
              <a:t>of the low GL contrast, </a:t>
            </a:r>
            <a:r>
              <a:rPr lang="en-US" sz="1600" dirty="0" smtClean="0"/>
              <a:t>decreases </a:t>
            </a:r>
            <a:r>
              <a:rPr lang="en-US" sz="1600" dirty="0"/>
              <a:t>of the high GL contrast</a:t>
            </a:r>
          </a:p>
        </p:txBody>
      </p:sp>
      <p:sp>
        <p:nvSpPr>
          <p:cNvPr id="34" name="Forme libre 33"/>
          <p:cNvSpPr/>
          <p:nvPr/>
        </p:nvSpPr>
        <p:spPr>
          <a:xfrm>
            <a:off x="1326255" y="2958479"/>
            <a:ext cx="2491839" cy="1329595"/>
          </a:xfrm>
          <a:custGeom>
            <a:avLst/>
            <a:gdLst>
              <a:gd name="connsiteX0" fmla="*/ 0 w 3931920"/>
              <a:gd name="connsiteY0" fmla="*/ 1937004 h 1937004"/>
              <a:gd name="connsiteX1" fmla="*/ 594360 w 3931920"/>
              <a:gd name="connsiteY1" fmla="*/ 1754124 h 1937004"/>
              <a:gd name="connsiteX2" fmla="*/ 969264 w 3931920"/>
              <a:gd name="connsiteY2" fmla="*/ 839724 h 1937004"/>
              <a:gd name="connsiteX3" fmla="*/ 1170432 w 3931920"/>
              <a:gd name="connsiteY3" fmla="*/ 281940 h 1937004"/>
              <a:gd name="connsiteX4" fmla="*/ 1399032 w 3931920"/>
              <a:gd name="connsiteY4" fmla="*/ 80772 h 1937004"/>
              <a:gd name="connsiteX5" fmla="*/ 1837944 w 3931920"/>
              <a:gd name="connsiteY5" fmla="*/ 766572 h 1937004"/>
              <a:gd name="connsiteX6" fmla="*/ 2240280 w 3931920"/>
              <a:gd name="connsiteY6" fmla="*/ 1324356 h 1937004"/>
              <a:gd name="connsiteX7" fmla="*/ 2660904 w 3931920"/>
              <a:gd name="connsiteY7" fmla="*/ 1626108 h 1937004"/>
              <a:gd name="connsiteX8" fmla="*/ 3182112 w 3931920"/>
              <a:gd name="connsiteY8" fmla="*/ 1790700 h 1937004"/>
              <a:gd name="connsiteX9" fmla="*/ 3931920 w 3931920"/>
              <a:gd name="connsiteY9" fmla="*/ 1909572 h 1937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31920" h="1937004">
                <a:moveTo>
                  <a:pt x="0" y="1937004"/>
                </a:moveTo>
                <a:cubicBezTo>
                  <a:pt x="216408" y="1937004"/>
                  <a:pt x="432816" y="1937004"/>
                  <a:pt x="594360" y="1754124"/>
                </a:cubicBezTo>
                <a:cubicBezTo>
                  <a:pt x="755904" y="1571244"/>
                  <a:pt x="873252" y="1085088"/>
                  <a:pt x="969264" y="839724"/>
                </a:cubicBezTo>
                <a:cubicBezTo>
                  <a:pt x="1065276" y="594360"/>
                  <a:pt x="1098804" y="408432"/>
                  <a:pt x="1170432" y="281940"/>
                </a:cubicBezTo>
                <a:cubicBezTo>
                  <a:pt x="1242060" y="155448"/>
                  <a:pt x="1287780" y="0"/>
                  <a:pt x="1399032" y="80772"/>
                </a:cubicBezTo>
                <a:cubicBezTo>
                  <a:pt x="1510284" y="161544"/>
                  <a:pt x="1697736" y="559308"/>
                  <a:pt x="1837944" y="766572"/>
                </a:cubicBezTo>
                <a:cubicBezTo>
                  <a:pt x="1978152" y="973836"/>
                  <a:pt x="2103120" y="1181100"/>
                  <a:pt x="2240280" y="1324356"/>
                </a:cubicBezTo>
                <a:cubicBezTo>
                  <a:pt x="2377440" y="1467612"/>
                  <a:pt x="2503932" y="1548384"/>
                  <a:pt x="2660904" y="1626108"/>
                </a:cubicBezTo>
                <a:cubicBezTo>
                  <a:pt x="2817876" y="1703832"/>
                  <a:pt x="2970276" y="1743456"/>
                  <a:pt x="3182112" y="1790700"/>
                </a:cubicBezTo>
                <a:cubicBezTo>
                  <a:pt x="3393948" y="1837944"/>
                  <a:pt x="3662934" y="1873758"/>
                  <a:pt x="3931920" y="1909572"/>
                </a:cubicBezTo>
              </a:path>
            </a:pathLst>
          </a:custGeom>
          <a:ln w="190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27" name="Connecteur droit avec flèche 26"/>
          <p:cNvCxnSpPr>
            <a:stCxn id="34" idx="0"/>
          </p:cNvCxnSpPr>
          <p:nvPr/>
        </p:nvCxnSpPr>
        <p:spPr>
          <a:xfrm flipH="1" flipV="1">
            <a:off x="1323337" y="2305968"/>
            <a:ext cx="2918" cy="198210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8" name="Connecteur droit avec flèche 27"/>
          <p:cNvCxnSpPr/>
          <p:nvPr/>
        </p:nvCxnSpPr>
        <p:spPr>
          <a:xfrm>
            <a:off x="1326255" y="4295897"/>
            <a:ext cx="2863315"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 name="Connecteur droit 6"/>
          <p:cNvCxnSpPr>
            <a:stCxn id="34" idx="0"/>
          </p:cNvCxnSpPr>
          <p:nvPr/>
        </p:nvCxnSpPr>
        <p:spPr>
          <a:xfrm flipV="1">
            <a:off x="1326255" y="2305968"/>
            <a:ext cx="2737605" cy="1982106"/>
          </a:xfrm>
          <a:prstGeom prst="line">
            <a:avLst/>
          </a:prstGeom>
          <a:ln w="19050">
            <a:solidFill>
              <a:srgbClr val="141414"/>
            </a:solidFill>
          </a:ln>
        </p:spPr>
        <p:style>
          <a:lnRef idx="1">
            <a:schemeClr val="accent1"/>
          </a:lnRef>
          <a:fillRef idx="0">
            <a:schemeClr val="accent1"/>
          </a:fillRef>
          <a:effectRef idx="0">
            <a:schemeClr val="accent1"/>
          </a:effectRef>
          <a:fontRef idx="minor">
            <a:schemeClr val="tx1"/>
          </a:fontRef>
        </p:style>
      </p:cxnSp>
      <p:sp>
        <p:nvSpPr>
          <p:cNvPr id="39" name="Forme libre 38"/>
          <p:cNvSpPr/>
          <p:nvPr/>
        </p:nvSpPr>
        <p:spPr>
          <a:xfrm>
            <a:off x="5469630" y="2987768"/>
            <a:ext cx="2491839" cy="1329595"/>
          </a:xfrm>
          <a:custGeom>
            <a:avLst/>
            <a:gdLst>
              <a:gd name="connsiteX0" fmla="*/ 0 w 3931920"/>
              <a:gd name="connsiteY0" fmla="*/ 1937004 h 1937004"/>
              <a:gd name="connsiteX1" fmla="*/ 594360 w 3931920"/>
              <a:gd name="connsiteY1" fmla="*/ 1754124 h 1937004"/>
              <a:gd name="connsiteX2" fmla="*/ 969264 w 3931920"/>
              <a:gd name="connsiteY2" fmla="*/ 839724 h 1937004"/>
              <a:gd name="connsiteX3" fmla="*/ 1170432 w 3931920"/>
              <a:gd name="connsiteY3" fmla="*/ 281940 h 1937004"/>
              <a:gd name="connsiteX4" fmla="*/ 1399032 w 3931920"/>
              <a:gd name="connsiteY4" fmla="*/ 80772 h 1937004"/>
              <a:gd name="connsiteX5" fmla="*/ 1837944 w 3931920"/>
              <a:gd name="connsiteY5" fmla="*/ 766572 h 1937004"/>
              <a:gd name="connsiteX6" fmla="*/ 2240280 w 3931920"/>
              <a:gd name="connsiteY6" fmla="*/ 1324356 h 1937004"/>
              <a:gd name="connsiteX7" fmla="*/ 2660904 w 3931920"/>
              <a:gd name="connsiteY7" fmla="*/ 1626108 h 1937004"/>
              <a:gd name="connsiteX8" fmla="*/ 3182112 w 3931920"/>
              <a:gd name="connsiteY8" fmla="*/ 1790700 h 1937004"/>
              <a:gd name="connsiteX9" fmla="*/ 3931920 w 3931920"/>
              <a:gd name="connsiteY9" fmla="*/ 1909572 h 1937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31920" h="1937004">
                <a:moveTo>
                  <a:pt x="0" y="1937004"/>
                </a:moveTo>
                <a:cubicBezTo>
                  <a:pt x="216408" y="1937004"/>
                  <a:pt x="432816" y="1937004"/>
                  <a:pt x="594360" y="1754124"/>
                </a:cubicBezTo>
                <a:cubicBezTo>
                  <a:pt x="755904" y="1571244"/>
                  <a:pt x="873252" y="1085088"/>
                  <a:pt x="969264" y="839724"/>
                </a:cubicBezTo>
                <a:cubicBezTo>
                  <a:pt x="1065276" y="594360"/>
                  <a:pt x="1098804" y="408432"/>
                  <a:pt x="1170432" y="281940"/>
                </a:cubicBezTo>
                <a:cubicBezTo>
                  <a:pt x="1242060" y="155448"/>
                  <a:pt x="1287780" y="0"/>
                  <a:pt x="1399032" y="80772"/>
                </a:cubicBezTo>
                <a:cubicBezTo>
                  <a:pt x="1510284" y="161544"/>
                  <a:pt x="1697736" y="559308"/>
                  <a:pt x="1837944" y="766572"/>
                </a:cubicBezTo>
                <a:cubicBezTo>
                  <a:pt x="1978152" y="973836"/>
                  <a:pt x="2103120" y="1181100"/>
                  <a:pt x="2240280" y="1324356"/>
                </a:cubicBezTo>
                <a:cubicBezTo>
                  <a:pt x="2377440" y="1467612"/>
                  <a:pt x="2503932" y="1548384"/>
                  <a:pt x="2660904" y="1626108"/>
                </a:cubicBezTo>
                <a:cubicBezTo>
                  <a:pt x="2817876" y="1703832"/>
                  <a:pt x="2970276" y="1743456"/>
                  <a:pt x="3182112" y="1790700"/>
                </a:cubicBezTo>
                <a:cubicBezTo>
                  <a:pt x="3393948" y="1837944"/>
                  <a:pt x="3662934" y="1873758"/>
                  <a:pt x="3931920" y="1909572"/>
                </a:cubicBezTo>
              </a:path>
            </a:pathLst>
          </a:custGeom>
          <a:ln w="190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41" name="Connecteur droit avec flèche 40"/>
          <p:cNvCxnSpPr>
            <a:stCxn id="39" idx="0"/>
          </p:cNvCxnSpPr>
          <p:nvPr/>
        </p:nvCxnSpPr>
        <p:spPr>
          <a:xfrm flipH="1" flipV="1">
            <a:off x="5466712" y="2335257"/>
            <a:ext cx="2918" cy="198210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42" name="Connecteur droit avec flèche 41"/>
          <p:cNvCxnSpPr/>
          <p:nvPr/>
        </p:nvCxnSpPr>
        <p:spPr>
          <a:xfrm>
            <a:off x="5469630" y="4325186"/>
            <a:ext cx="2863315"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30" name="ZoneTexte 29"/>
          <p:cNvSpPr txBox="1"/>
          <p:nvPr/>
        </p:nvSpPr>
        <p:spPr>
          <a:xfrm>
            <a:off x="877710" y="116632"/>
            <a:ext cx="7388689" cy="1077218"/>
          </a:xfrm>
          <a:prstGeom prst="rect">
            <a:avLst/>
          </a:prstGeom>
          <a:noFill/>
        </p:spPr>
        <p:txBody>
          <a:bodyPr wrap="none" rtlCol="0">
            <a:spAutoFit/>
          </a:bodyPr>
          <a:lstStyle/>
          <a:p>
            <a:pPr algn="ctr"/>
            <a:r>
              <a:rPr lang="en-US" sz="3200" b="1">
                <a:solidFill>
                  <a:schemeClr val="accent1"/>
                </a:solidFill>
              </a:rPr>
              <a:t>Non-linear modifications of the histogram</a:t>
            </a:r>
          </a:p>
          <a:p>
            <a:pPr algn="ctr"/>
            <a:endParaRPr lang="en-US" sz="3200" b="1">
              <a:solidFill>
                <a:schemeClr val="accent1"/>
              </a:solidFill>
            </a:endParaRPr>
          </a:p>
        </p:txBody>
      </p:sp>
      <p:cxnSp>
        <p:nvCxnSpPr>
          <p:cNvPr id="40" name="Connecteur droit 39"/>
          <p:cNvCxnSpPr/>
          <p:nvPr/>
        </p:nvCxnSpPr>
        <p:spPr>
          <a:xfrm>
            <a:off x="0" y="836712"/>
            <a:ext cx="9144000"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6" name="ZoneTexte 25"/>
          <p:cNvSpPr txBox="1"/>
          <p:nvPr/>
        </p:nvSpPr>
        <p:spPr>
          <a:xfrm>
            <a:off x="229518" y="1100305"/>
            <a:ext cx="1353256" cy="523220"/>
          </a:xfrm>
          <a:prstGeom prst="rect">
            <a:avLst/>
          </a:prstGeom>
          <a:noFill/>
        </p:spPr>
        <p:txBody>
          <a:bodyPr wrap="none" rtlCol="0">
            <a:spAutoFit/>
          </a:bodyPr>
          <a:lstStyle/>
          <a:p>
            <a:r>
              <a:rPr lang="en-US" sz="2800" b="1">
                <a:solidFill>
                  <a:schemeClr val="accent1"/>
                </a:solidFill>
              </a:rPr>
              <a:t>Gamma</a:t>
            </a:r>
          </a:p>
        </p:txBody>
      </p:sp>
      <p:sp>
        <p:nvSpPr>
          <p:cNvPr id="36" name="ZoneTexte 35"/>
          <p:cNvSpPr txBox="1"/>
          <p:nvPr/>
        </p:nvSpPr>
        <p:spPr>
          <a:xfrm>
            <a:off x="5905501" y="1177249"/>
            <a:ext cx="2229096" cy="369332"/>
          </a:xfrm>
          <a:prstGeom prst="rect">
            <a:avLst/>
          </a:prstGeom>
          <a:noFill/>
          <a:ln w="25400">
            <a:solidFill>
              <a:schemeClr val="tx1">
                <a:lumMod val="75000"/>
                <a:lumOff val="25000"/>
              </a:schemeClr>
            </a:solidFill>
          </a:ln>
        </p:spPr>
        <p:txBody>
          <a:bodyPr wrap="square" rtlCol="0">
            <a:spAutoFit/>
          </a:bodyPr>
          <a:lstStyle/>
          <a:p>
            <a:r>
              <a:rPr lang="en-US"/>
              <a:t>Path: Process \ Math</a:t>
            </a:r>
          </a:p>
        </p:txBody>
      </p:sp>
      <p:sp>
        <p:nvSpPr>
          <p:cNvPr id="44" name="Forme libre 43"/>
          <p:cNvSpPr/>
          <p:nvPr/>
        </p:nvSpPr>
        <p:spPr>
          <a:xfrm>
            <a:off x="5470633" y="2364828"/>
            <a:ext cx="2475186" cy="1939158"/>
          </a:xfrm>
          <a:custGeom>
            <a:avLst/>
            <a:gdLst>
              <a:gd name="connsiteX0" fmla="*/ 0 w 2475186"/>
              <a:gd name="connsiteY0" fmla="*/ 1939158 h 1939158"/>
              <a:gd name="connsiteX1" fmla="*/ 204952 w 2475186"/>
              <a:gd name="connsiteY1" fmla="*/ 867103 h 1939158"/>
              <a:gd name="connsiteX2" fmla="*/ 1040524 w 2475186"/>
              <a:gd name="connsiteY2" fmla="*/ 173420 h 1939158"/>
              <a:gd name="connsiteX3" fmla="*/ 2475186 w 2475186"/>
              <a:gd name="connsiteY3" fmla="*/ 0 h 1939158"/>
            </a:gdLst>
            <a:ahLst/>
            <a:cxnLst>
              <a:cxn ang="0">
                <a:pos x="connsiteX0" y="connsiteY0"/>
              </a:cxn>
              <a:cxn ang="0">
                <a:pos x="connsiteX1" y="connsiteY1"/>
              </a:cxn>
              <a:cxn ang="0">
                <a:pos x="connsiteX2" y="connsiteY2"/>
              </a:cxn>
              <a:cxn ang="0">
                <a:pos x="connsiteX3" y="connsiteY3"/>
              </a:cxn>
            </a:cxnLst>
            <a:rect l="l" t="t" r="r" b="b"/>
            <a:pathLst>
              <a:path w="2475186" h="1939158">
                <a:moveTo>
                  <a:pt x="0" y="1939158"/>
                </a:moveTo>
                <a:cubicBezTo>
                  <a:pt x="15765" y="1550275"/>
                  <a:pt x="31531" y="1161392"/>
                  <a:pt x="204952" y="867103"/>
                </a:cubicBezTo>
                <a:cubicBezTo>
                  <a:pt x="378373" y="572814"/>
                  <a:pt x="662152" y="317937"/>
                  <a:pt x="1040524" y="173420"/>
                </a:cubicBezTo>
                <a:cubicBezTo>
                  <a:pt x="1418896" y="28903"/>
                  <a:pt x="1947041" y="14451"/>
                  <a:pt x="2475186" y="0"/>
                </a:cubicBezTo>
              </a:path>
            </a:pathLst>
          </a:custGeom>
          <a:ln>
            <a:solidFill>
              <a:srgbClr val="141414"/>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n>
                <a:solidFill>
                  <a:sysClr val="windowText" lastClr="000000"/>
                </a:solidFill>
              </a:ln>
              <a:solidFill>
                <a:sysClr val="windowText" lastClr="000000"/>
              </a:solidFill>
            </a:endParaRPr>
          </a:p>
        </p:txBody>
      </p:sp>
      <p:sp>
        <p:nvSpPr>
          <p:cNvPr id="45" name="ZoneTexte 44"/>
          <p:cNvSpPr txBox="1"/>
          <p:nvPr/>
        </p:nvSpPr>
        <p:spPr>
          <a:xfrm>
            <a:off x="7283669" y="2680138"/>
            <a:ext cx="1481959" cy="369332"/>
          </a:xfrm>
          <a:prstGeom prst="rect">
            <a:avLst/>
          </a:prstGeom>
          <a:noFill/>
        </p:spPr>
        <p:txBody>
          <a:bodyPr wrap="square" rtlCol="0">
            <a:spAutoFit/>
          </a:bodyPr>
          <a:lstStyle/>
          <a:p>
            <a:r>
              <a:rPr lang="en-US" b="1"/>
              <a:t>Gamma &lt; 1</a:t>
            </a:r>
          </a:p>
        </p:txBody>
      </p:sp>
      <p:sp>
        <p:nvSpPr>
          <p:cNvPr id="33" name="ZoneTexte 32"/>
          <p:cNvSpPr txBox="1"/>
          <p:nvPr/>
        </p:nvSpPr>
        <p:spPr>
          <a:xfrm>
            <a:off x="4020222" y="4459411"/>
            <a:ext cx="1408386" cy="338554"/>
          </a:xfrm>
          <a:prstGeom prst="rect">
            <a:avLst/>
          </a:prstGeom>
          <a:noFill/>
        </p:spPr>
        <p:txBody>
          <a:bodyPr wrap="square" rtlCol="0">
            <a:spAutoFit/>
          </a:bodyPr>
          <a:lstStyle/>
          <a:p>
            <a:r>
              <a:rPr lang="en-US" sz="1600" b="1" dirty="0"/>
              <a:t>File GL</a:t>
            </a:r>
          </a:p>
        </p:txBody>
      </p:sp>
      <p:sp>
        <p:nvSpPr>
          <p:cNvPr id="47" name="ZoneTexte 1"/>
          <p:cNvSpPr txBox="1"/>
          <p:nvPr/>
        </p:nvSpPr>
        <p:spPr>
          <a:xfrm>
            <a:off x="1188458" y="4356838"/>
            <a:ext cx="2875402" cy="197713"/>
          </a:xfrm>
          <a:prstGeom prst="rect">
            <a:avLst/>
          </a:prstGeom>
          <a:noFill/>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1000" dirty="0"/>
              <a:t>   0 		                       255</a:t>
            </a:r>
          </a:p>
        </p:txBody>
      </p:sp>
      <p:sp>
        <p:nvSpPr>
          <p:cNvPr id="48" name="ZoneTexte 47"/>
          <p:cNvSpPr txBox="1"/>
          <p:nvPr/>
        </p:nvSpPr>
        <p:spPr>
          <a:xfrm>
            <a:off x="2227418" y="4505578"/>
            <a:ext cx="971550" cy="276999"/>
          </a:xfrm>
          <a:prstGeom prst="rect">
            <a:avLst/>
          </a:prstGeom>
          <a:noFill/>
        </p:spPr>
        <p:txBody>
          <a:bodyPr wrap="square" rtlCol="0">
            <a:spAutoFit/>
          </a:bodyPr>
          <a:lstStyle/>
          <a:p>
            <a:pPr algn="ctr"/>
            <a:r>
              <a:rPr lang="en-US" sz="1200" dirty="0"/>
              <a:t>Gray levels</a:t>
            </a:r>
          </a:p>
        </p:txBody>
      </p:sp>
      <p:sp>
        <p:nvSpPr>
          <p:cNvPr id="50" name="ZoneTexte 49"/>
          <p:cNvSpPr txBox="1"/>
          <p:nvPr/>
        </p:nvSpPr>
        <p:spPr>
          <a:xfrm>
            <a:off x="396320" y="1934893"/>
            <a:ext cx="1891862" cy="338554"/>
          </a:xfrm>
          <a:prstGeom prst="rect">
            <a:avLst/>
          </a:prstGeom>
          <a:noFill/>
        </p:spPr>
        <p:txBody>
          <a:bodyPr wrap="square" rtlCol="0">
            <a:spAutoFit/>
          </a:bodyPr>
          <a:lstStyle/>
          <a:p>
            <a:r>
              <a:rPr lang="en-US" sz="1600" b="1" dirty="0"/>
              <a:t>Screen GL</a:t>
            </a:r>
          </a:p>
        </p:txBody>
      </p:sp>
      <p:sp>
        <p:nvSpPr>
          <p:cNvPr id="51" name="ZoneTexte 50"/>
          <p:cNvSpPr txBox="1"/>
          <p:nvPr/>
        </p:nvSpPr>
        <p:spPr>
          <a:xfrm>
            <a:off x="6370793" y="4505578"/>
            <a:ext cx="971550" cy="276999"/>
          </a:xfrm>
          <a:prstGeom prst="rect">
            <a:avLst/>
          </a:prstGeom>
          <a:noFill/>
        </p:spPr>
        <p:txBody>
          <a:bodyPr wrap="square" rtlCol="0">
            <a:spAutoFit/>
          </a:bodyPr>
          <a:lstStyle/>
          <a:p>
            <a:pPr algn="ctr"/>
            <a:r>
              <a:rPr lang="en-US" sz="1200"/>
              <a:t>Gray levels</a:t>
            </a:r>
          </a:p>
        </p:txBody>
      </p:sp>
      <p:sp>
        <p:nvSpPr>
          <p:cNvPr id="52" name="ZoneTexte 1"/>
          <p:cNvSpPr txBox="1"/>
          <p:nvPr/>
        </p:nvSpPr>
        <p:spPr>
          <a:xfrm>
            <a:off x="5314362" y="4356838"/>
            <a:ext cx="2875402" cy="197713"/>
          </a:xfrm>
          <a:prstGeom prst="rect">
            <a:avLst/>
          </a:prstGeom>
          <a:noFill/>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1000" dirty="0"/>
              <a:t>   0 		                       255</a:t>
            </a:r>
          </a:p>
        </p:txBody>
      </p:sp>
      <p:sp>
        <p:nvSpPr>
          <p:cNvPr id="53" name="ZoneTexte 1"/>
          <p:cNvSpPr txBox="1"/>
          <p:nvPr/>
        </p:nvSpPr>
        <p:spPr>
          <a:xfrm rot="16200000">
            <a:off x="53881" y="3269300"/>
            <a:ext cx="2285822" cy="223970"/>
          </a:xfrm>
          <a:prstGeom prst="rect">
            <a:avLst/>
          </a:prstGeom>
          <a:noFill/>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1000" dirty="0"/>
              <a:t>   0                                                    	 255</a:t>
            </a:r>
          </a:p>
        </p:txBody>
      </p:sp>
      <p:sp>
        <p:nvSpPr>
          <p:cNvPr id="54" name="ZoneTexte 1"/>
          <p:cNvSpPr txBox="1"/>
          <p:nvPr/>
        </p:nvSpPr>
        <p:spPr>
          <a:xfrm rot="16200000">
            <a:off x="4177619" y="3269300"/>
            <a:ext cx="2285822" cy="223970"/>
          </a:xfrm>
          <a:prstGeom prst="rect">
            <a:avLst/>
          </a:prstGeom>
          <a:noFill/>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1000" dirty="0"/>
              <a:t>   0                                                    	 255</a:t>
            </a:r>
          </a:p>
        </p:txBody>
      </p:sp>
    </p:spTree>
    <p:extLst>
      <p:ext uri="{BB962C8B-B14F-4D97-AF65-F5344CB8AC3E}">
        <p14:creationId xmlns:p14="http://schemas.microsoft.com/office/powerpoint/2010/main" val="2718883799"/>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Rectangle 20"/>
          <p:cNvSpPr>
            <a:spLocks noChangeArrowheads="1"/>
          </p:cNvSpPr>
          <p:nvPr/>
        </p:nvSpPr>
        <p:spPr bwMode="auto">
          <a:xfrm>
            <a:off x="1" y="5357813"/>
            <a:ext cx="9144000" cy="446276"/>
          </a:xfrm>
          <a:prstGeom prst="rect">
            <a:avLst/>
          </a:prstGeom>
          <a:noFill/>
          <a:ln w="9525">
            <a:noFill/>
            <a:round/>
            <a:headEnd/>
            <a:tailEnd/>
          </a:ln>
        </p:spPr>
        <p:txBody>
          <a:bodyPr wrap="square" tIns="91440">
            <a:spAutoFit/>
          </a:bodyPr>
          <a:lstStyle/>
          <a:p>
            <a:pPr algn="ctr" hangingPunct="1">
              <a:lnSpc>
                <a:spcPct val="100000"/>
              </a:lnSpc>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2000" dirty="0">
                <a:solidFill>
                  <a:srgbClr val="000000"/>
                </a:solidFill>
                <a:latin typeface="Calibri" charset="0"/>
              </a:rPr>
              <a:t>Gamma </a:t>
            </a:r>
            <a:r>
              <a:rPr lang="en-US" sz="2000" dirty="0" smtClean="0">
                <a:solidFill>
                  <a:srgbClr val="000000"/>
                </a:solidFill>
                <a:latin typeface="Calibri" charset="0"/>
              </a:rPr>
              <a:t>increasing</a:t>
            </a:r>
            <a:endParaRPr lang="en-US" sz="2000" dirty="0">
              <a:solidFill>
                <a:srgbClr val="000000"/>
              </a:solidFill>
              <a:latin typeface="Calibri" charset="0"/>
            </a:endParaRPr>
          </a:p>
        </p:txBody>
      </p:sp>
      <p:sp>
        <p:nvSpPr>
          <p:cNvPr id="65" name="ZoneTexte 64"/>
          <p:cNvSpPr txBox="1"/>
          <p:nvPr/>
        </p:nvSpPr>
        <p:spPr>
          <a:xfrm>
            <a:off x="1596859" y="5804089"/>
            <a:ext cx="5950282" cy="338554"/>
          </a:xfrm>
          <a:prstGeom prst="rect">
            <a:avLst/>
          </a:prstGeom>
          <a:noFill/>
        </p:spPr>
        <p:txBody>
          <a:bodyPr wrap="square" rtlCol="0">
            <a:spAutoFit/>
          </a:bodyPr>
          <a:lstStyle/>
          <a:p>
            <a:pPr algn="ctr"/>
            <a:r>
              <a:rPr lang="en-US" sz="1600" dirty="0" smtClean="0"/>
              <a:t>Decreases </a:t>
            </a:r>
            <a:r>
              <a:rPr lang="en-US" sz="1600" dirty="0"/>
              <a:t>of the low GL contrast, </a:t>
            </a:r>
            <a:r>
              <a:rPr lang="en-US" sz="1600" dirty="0" smtClean="0"/>
              <a:t>increases </a:t>
            </a:r>
            <a:r>
              <a:rPr lang="en-US" sz="1600" dirty="0"/>
              <a:t>of the high GL contrast</a:t>
            </a:r>
          </a:p>
        </p:txBody>
      </p:sp>
      <p:sp>
        <p:nvSpPr>
          <p:cNvPr id="34" name="Forme libre 33"/>
          <p:cNvSpPr/>
          <p:nvPr/>
        </p:nvSpPr>
        <p:spPr>
          <a:xfrm>
            <a:off x="1326255" y="2958479"/>
            <a:ext cx="2491839" cy="1329595"/>
          </a:xfrm>
          <a:custGeom>
            <a:avLst/>
            <a:gdLst>
              <a:gd name="connsiteX0" fmla="*/ 0 w 3931920"/>
              <a:gd name="connsiteY0" fmla="*/ 1937004 h 1937004"/>
              <a:gd name="connsiteX1" fmla="*/ 594360 w 3931920"/>
              <a:gd name="connsiteY1" fmla="*/ 1754124 h 1937004"/>
              <a:gd name="connsiteX2" fmla="*/ 969264 w 3931920"/>
              <a:gd name="connsiteY2" fmla="*/ 839724 h 1937004"/>
              <a:gd name="connsiteX3" fmla="*/ 1170432 w 3931920"/>
              <a:gd name="connsiteY3" fmla="*/ 281940 h 1937004"/>
              <a:gd name="connsiteX4" fmla="*/ 1399032 w 3931920"/>
              <a:gd name="connsiteY4" fmla="*/ 80772 h 1937004"/>
              <a:gd name="connsiteX5" fmla="*/ 1837944 w 3931920"/>
              <a:gd name="connsiteY5" fmla="*/ 766572 h 1937004"/>
              <a:gd name="connsiteX6" fmla="*/ 2240280 w 3931920"/>
              <a:gd name="connsiteY6" fmla="*/ 1324356 h 1937004"/>
              <a:gd name="connsiteX7" fmla="*/ 2660904 w 3931920"/>
              <a:gd name="connsiteY7" fmla="*/ 1626108 h 1937004"/>
              <a:gd name="connsiteX8" fmla="*/ 3182112 w 3931920"/>
              <a:gd name="connsiteY8" fmla="*/ 1790700 h 1937004"/>
              <a:gd name="connsiteX9" fmla="*/ 3931920 w 3931920"/>
              <a:gd name="connsiteY9" fmla="*/ 1909572 h 1937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31920" h="1937004">
                <a:moveTo>
                  <a:pt x="0" y="1937004"/>
                </a:moveTo>
                <a:cubicBezTo>
                  <a:pt x="216408" y="1937004"/>
                  <a:pt x="432816" y="1937004"/>
                  <a:pt x="594360" y="1754124"/>
                </a:cubicBezTo>
                <a:cubicBezTo>
                  <a:pt x="755904" y="1571244"/>
                  <a:pt x="873252" y="1085088"/>
                  <a:pt x="969264" y="839724"/>
                </a:cubicBezTo>
                <a:cubicBezTo>
                  <a:pt x="1065276" y="594360"/>
                  <a:pt x="1098804" y="408432"/>
                  <a:pt x="1170432" y="281940"/>
                </a:cubicBezTo>
                <a:cubicBezTo>
                  <a:pt x="1242060" y="155448"/>
                  <a:pt x="1287780" y="0"/>
                  <a:pt x="1399032" y="80772"/>
                </a:cubicBezTo>
                <a:cubicBezTo>
                  <a:pt x="1510284" y="161544"/>
                  <a:pt x="1697736" y="559308"/>
                  <a:pt x="1837944" y="766572"/>
                </a:cubicBezTo>
                <a:cubicBezTo>
                  <a:pt x="1978152" y="973836"/>
                  <a:pt x="2103120" y="1181100"/>
                  <a:pt x="2240280" y="1324356"/>
                </a:cubicBezTo>
                <a:cubicBezTo>
                  <a:pt x="2377440" y="1467612"/>
                  <a:pt x="2503932" y="1548384"/>
                  <a:pt x="2660904" y="1626108"/>
                </a:cubicBezTo>
                <a:cubicBezTo>
                  <a:pt x="2817876" y="1703832"/>
                  <a:pt x="2970276" y="1743456"/>
                  <a:pt x="3182112" y="1790700"/>
                </a:cubicBezTo>
                <a:cubicBezTo>
                  <a:pt x="3393948" y="1837944"/>
                  <a:pt x="3662934" y="1873758"/>
                  <a:pt x="3931920" y="1909572"/>
                </a:cubicBezTo>
              </a:path>
            </a:pathLst>
          </a:custGeom>
          <a:ln w="190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27" name="Connecteur droit avec flèche 26"/>
          <p:cNvCxnSpPr>
            <a:stCxn id="34" idx="0"/>
          </p:cNvCxnSpPr>
          <p:nvPr/>
        </p:nvCxnSpPr>
        <p:spPr>
          <a:xfrm flipH="1" flipV="1">
            <a:off x="1323337" y="2305968"/>
            <a:ext cx="2918" cy="198210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8" name="Connecteur droit avec flèche 27"/>
          <p:cNvCxnSpPr/>
          <p:nvPr/>
        </p:nvCxnSpPr>
        <p:spPr>
          <a:xfrm>
            <a:off x="1326255" y="4295897"/>
            <a:ext cx="2863315"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 name="Connecteur droit 6"/>
          <p:cNvCxnSpPr>
            <a:stCxn id="34" idx="0"/>
          </p:cNvCxnSpPr>
          <p:nvPr/>
        </p:nvCxnSpPr>
        <p:spPr>
          <a:xfrm flipV="1">
            <a:off x="1326255" y="2305968"/>
            <a:ext cx="2737605" cy="1982106"/>
          </a:xfrm>
          <a:prstGeom prst="line">
            <a:avLst/>
          </a:prstGeom>
          <a:ln w="19050">
            <a:solidFill>
              <a:srgbClr val="141414"/>
            </a:solidFill>
          </a:ln>
        </p:spPr>
        <p:style>
          <a:lnRef idx="1">
            <a:schemeClr val="accent1"/>
          </a:lnRef>
          <a:fillRef idx="0">
            <a:schemeClr val="accent1"/>
          </a:fillRef>
          <a:effectRef idx="0">
            <a:schemeClr val="accent1"/>
          </a:effectRef>
          <a:fontRef idx="minor">
            <a:schemeClr val="tx1"/>
          </a:fontRef>
        </p:style>
      </p:cxnSp>
      <p:sp>
        <p:nvSpPr>
          <p:cNvPr id="39" name="Forme libre 38"/>
          <p:cNvSpPr/>
          <p:nvPr/>
        </p:nvSpPr>
        <p:spPr>
          <a:xfrm>
            <a:off x="5469630" y="2987768"/>
            <a:ext cx="2491839" cy="1329595"/>
          </a:xfrm>
          <a:custGeom>
            <a:avLst/>
            <a:gdLst>
              <a:gd name="connsiteX0" fmla="*/ 0 w 3931920"/>
              <a:gd name="connsiteY0" fmla="*/ 1937004 h 1937004"/>
              <a:gd name="connsiteX1" fmla="*/ 594360 w 3931920"/>
              <a:gd name="connsiteY1" fmla="*/ 1754124 h 1937004"/>
              <a:gd name="connsiteX2" fmla="*/ 969264 w 3931920"/>
              <a:gd name="connsiteY2" fmla="*/ 839724 h 1937004"/>
              <a:gd name="connsiteX3" fmla="*/ 1170432 w 3931920"/>
              <a:gd name="connsiteY3" fmla="*/ 281940 h 1937004"/>
              <a:gd name="connsiteX4" fmla="*/ 1399032 w 3931920"/>
              <a:gd name="connsiteY4" fmla="*/ 80772 h 1937004"/>
              <a:gd name="connsiteX5" fmla="*/ 1837944 w 3931920"/>
              <a:gd name="connsiteY5" fmla="*/ 766572 h 1937004"/>
              <a:gd name="connsiteX6" fmla="*/ 2240280 w 3931920"/>
              <a:gd name="connsiteY6" fmla="*/ 1324356 h 1937004"/>
              <a:gd name="connsiteX7" fmla="*/ 2660904 w 3931920"/>
              <a:gd name="connsiteY7" fmla="*/ 1626108 h 1937004"/>
              <a:gd name="connsiteX8" fmla="*/ 3182112 w 3931920"/>
              <a:gd name="connsiteY8" fmla="*/ 1790700 h 1937004"/>
              <a:gd name="connsiteX9" fmla="*/ 3931920 w 3931920"/>
              <a:gd name="connsiteY9" fmla="*/ 1909572 h 1937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31920" h="1937004">
                <a:moveTo>
                  <a:pt x="0" y="1937004"/>
                </a:moveTo>
                <a:cubicBezTo>
                  <a:pt x="216408" y="1937004"/>
                  <a:pt x="432816" y="1937004"/>
                  <a:pt x="594360" y="1754124"/>
                </a:cubicBezTo>
                <a:cubicBezTo>
                  <a:pt x="755904" y="1571244"/>
                  <a:pt x="873252" y="1085088"/>
                  <a:pt x="969264" y="839724"/>
                </a:cubicBezTo>
                <a:cubicBezTo>
                  <a:pt x="1065276" y="594360"/>
                  <a:pt x="1098804" y="408432"/>
                  <a:pt x="1170432" y="281940"/>
                </a:cubicBezTo>
                <a:cubicBezTo>
                  <a:pt x="1242060" y="155448"/>
                  <a:pt x="1287780" y="0"/>
                  <a:pt x="1399032" y="80772"/>
                </a:cubicBezTo>
                <a:cubicBezTo>
                  <a:pt x="1510284" y="161544"/>
                  <a:pt x="1697736" y="559308"/>
                  <a:pt x="1837944" y="766572"/>
                </a:cubicBezTo>
                <a:cubicBezTo>
                  <a:pt x="1978152" y="973836"/>
                  <a:pt x="2103120" y="1181100"/>
                  <a:pt x="2240280" y="1324356"/>
                </a:cubicBezTo>
                <a:cubicBezTo>
                  <a:pt x="2377440" y="1467612"/>
                  <a:pt x="2503932" y="1548384"/>
                  <a:pt x="2660904" y="1626108"/>
                </a:cubicBezTo>
                <a:cubicBezTo>
                  <a:pt x="2817876" y="1703832"/>
                  <a:pt x="2970276" y="1743456"/>
                  <a:pt x="3182112" y="1790700"/>
                </a:cubicBezTo>
                <a:cubicBezTo>
                  <a:pt x="3393948" y="1837944"/>
                  <a:pt x="3662934" y="1873758"/>
                  <a:pt x="3931920" y="1909572"/>
                </a:cubicBezTo>
              </a:path>
            </a:pathLst>
          </a:custGeom>
          <a:ln w="190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41" name="Connecteur droit avec flèche 40"/>
          <p:cNvCxnSpPr>
            <a:stCxn id="39" idx="0"/>
          </p:cNvCxnSpPr>
          <p:nvPr/>
        </p:nvCxnSpPr>
        <p:spPr>
          <a:xfrm flipH="1" flipV="1">
            <a:off x="5466712" y="2335257"/>
            <a:ext cx="2918" cy="198210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42" name="Connecteur droit avec flèche 41"/>
          <p:cNvCxnSpPr/>
          <p:nvPr/>
        </p:nvCxnSpPr>
        <p:spPr>
          <a:xfrm>
            <a:off x="5469630" y="4325186"/>
            <a:ext cx="2863315"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30" name="ZoneTexte 29"/>
          <p:cNvSpPr txBox="1"/>
          <p:nvPr/>
        </p:nvSpPr>
        <p:spPr>
          <a:xfrm>
            <a:off x="877710" y="116632"/>
            <a:ext cx="7388689" cy="1077218"/>
          </a:xfrm>
          <a:prstGeom prst="rect">
            <a:avLst/>
          </a:prstGeom>
          <a:noFill/>
        </p:spPr>
        <p:txBody>
          <a:bodyPr wrap="none" rtlCol="0">
            <a:spAutoFit/>
          </a:bodyPr>
          <a:lstStyle/>
          <a:p>
            <a:pPr algn="ctr"/>
            <a:r>
              <a:rPr lang="en-US" sz="3200" b="1">
                <a:solidFill>
                  <a:schemeClr val="accent1"/>
                </a:solidFill>
              </a:rPr>
              <a:t>Non-linear modifications of the histogram</a:t>
            </a:r>
          </a:p>
          <a:p>
            <a:pPr algn="ctr"/>
            <a:endParaRPr lang="en-US" sz="3200" b="1">
              <a:solidFill>
                <a:schemeClr val="accent1"/>
              </a:solidFill>
            </a:endParaRPr>
          </a:p>
        </p:txBody>
      </p:sp>
      <p:cxnSp>
        <p:nvCxnSpPr>
          <p:cNvPr id="40" name="Connecteur droit 39"/>
          <p:cNvCxnSpPr/>
          <p:nvPr/>
        </p:nvCxnSpPr>
        <p:spPr>
          <a:xfrm>
            <a:off x="0" y="836712"/>
            <a:ext cx="9144000"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6" name="ZoneTexte 25"/>
          <p:cNvSpPr txBox="1"/>
          <p:nvPr/>
        </p:nvSpPr>
        <p:spPr>
          <a:xfrm>
            <a:off x="229518" y="1100305"/>
            <a:ext cx="1353256" cy="523220"/>
          </a:xfrm>
          <a:prstGeom prst="rect">
            <a:avLst/>
          </a:prstGeom>
          <a:noFill/>
        </p:spPr>
        <p:txBody>
          <a:bodyPr wrap="none" rtlCol="0">
            <a:spAutoFit/>
          </a:bodyPr>
          <a:lstStyle/>
          <a:p>
            <a:r>
              <a:rPr lang="en-US" sz="2800" b="1">
                <a:solidFill>
                  <a:schemeClr val="accent1"/>
                </a:solidFill>
              </a:rPr>
              <a:t>Gamma</a:t>
            </a:r>
          </a:p>
        </p:txBody>
      </p:sp>
      <p:sp>
        <p:nvSpPr>
          <p:cNvPr id="36" name="ZoneTexte 35"/>
          <p:cNvSpPr txBox="1"/>
          <p:nvPr/>
        </p:nvSpPr>
        <p:spPr>
          <a:xfrm>
            <a:off x="5905501" y="1177249"/>
            <a:ext cx="2229096" cy="369332"/>
          </a:xfrm>
          <a:prstGeom prst="rect">
            <a:avLst/>
          </a:prstGeom>
          <a:noFill/>
          <a:ln w="25400">
            <a:solidFill>
              <a:schemeClr val="tx1">
                <a:lumMod val="75000"/>
                <a:lumOff val="25000"/>
              </a:schemeClr>
            </a:solidFill>
          </a:ln>
        </p:spPr>
        <p:txBody>
          <a:bodyPr wrap="square" rtlCol="0">
            <a:spAutoFit/>
          </a:bodyPr>
          <a:lstStyle/>
          <a:p>
            <a:r>
              <a:rPr lang="en-US"/>
              <a:t>Path: Process \ Math</a:t>
            </a:r>
          </a:p>
        </p:txBody>
      </p:sp>
      <p:sp>
        <p:nvSpPr>
          <p:cNvPr id="33" name="Forme libre 32"/>
          <p:cNvSpPr/>
          <p:nvPr/>
        </p:nvSpPr>
        <p:spPr>
          <a:xfrm flipH="1" flipV="1">
            <a:off x="5470633" y="2364828"/>
            <a:ext cx="2475186" cy="1939158"/>
          </a:xfrm>
          <a:custGeom>
            <a:avLst/>
            <a:gdLst>
              <a:gd name="connsiteX0" fmla="*/ 0 w 2475186"/>
              <a:gd name="connsiteY0" fmla="*/ 1939158 h 1939158"/>
              <a:gd name="connsiteX1" fmla="*/ 204952 w 2475186"/>
              <a:gd name="connsiteY1" fmla="*/ 867103 h 1939158"/>
              <a:gd name="connsiteX2" fmla="*/ 1040524 w 2475186"/>
              <a:gd name="connsiteY2" fmla="*/ 173420 h 1939158"/>
              <a:gd name="connsiteX3" fmla="*/ 2475186 w 2475186"/>
              <a:gd name="connsiteY3" fmla="*/ 0 h 1939158"/>
            </a:gdLst>
            <a:ahLst/>
            <a:cxnLst>
              <a:cxn ang="0">
                <a:pos x="connsiteX0" y="connsiteY0"/>
              </a:cxn>
              <a:cxn ang="0">
                <a:pos x="connsiteX1" y="connsiteY1"/>
              </a:cxn>
              <a:cxn ang="0">
                <a:pos x="connsiteX2" y="connsiteY2"/>
              </a:cxn>
              <a:cxn ang="0">
                <a:pos x="connsiteX3" y="connsiteY3"/>
              </a:cxn>
            </a:cxnLst>
            <a:rect l="l" t="t" r="r" b="b"/>
            <a:pathLst>
              <a:path w="2475186" h="1939158">
                <a:moveTo>
                  <a:pt x="0" y="1939158"/>
                </a:moveTo>
                <a:cubicBezTo>
                  <a:pt x="15765" y="1550275"/>
                  <a:pt x="31531" y="1161392"/>
                  <a:pt x="204952" y="867103"/>
                </a:cubicBezTo>
                <a:cubicBezTo>
                  <a:pt x="378373" y="572814"/>
                  <a:pt x="662152" y="317937"/>
                  <a:pt x="1040524" y="173420"/>
                </a:cubicBezTo>
                <a:cubicBezTo>
                  <a:pt x="1418896" y="28903"/>
                  <a:pt x="1947041" y="14451"/>
                  <a:pt x="2475186" y="0"/>
                </a:cubicBezTo>
              </a:path>
            </a:pathLst>
          </a:custGeom>
          <a:ln>
            <a:solidFill>
              <a:srgbClr val="141414"/>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n>
                <a:solidFill>
                  <a:sysClr val="windowText" lastClr="000000"/>
                </a:solidFill>
              </a:ln>
              <a:solidFill>
                <a:sysClr val="windowText" lastClr="000000"/>
              </a:solidFill>
            </a:endParaRPr>
          </a:p>
        </p:txBody>
      </p:sp>
      <p:sp>
        <p:nvSpPr>
          <p:cNvPr id="47" name="ZoneTexte 46"/>
          <p:cNvSpPr txBox="1"/>
          <p:nvPr/>
        </p:nvSpPr>
        <p:spPr>
          <a:xfrm>
            <a:off x="7283669" y="2680138"/>
            <a:ext cx="1481959" cy="369332"/>
          </a:xfrm>
          <a:prstGeom prst="rect">
            <a:avLst/>
          </a:prstGeom>
          <a:noFill/>
        </p:spPr>
        <p:txBody>
          <a:bodyPr wrap="square" rtlCol="0">
            <a:spAutoFit/>
          </a:bodyPr>
          <a:lstStyle/>
          <a:p>
            <a:r>
              <a:rPr lang="en-US" b="1"/>
              <a:t>Gamma &gt; 1</a:t>
            </a:r>
          </a:p>
        </p:txBody>
      </p:sp>
      <p:sp>
        <p:nvSpPr>
          <p:cNvPr id="44" name="ZoneTexte 43"/>
          <p:cNvSpPr txBox="1"/>
          <p:nvPr/>
        </p:nvSpPr>
        <p:spPr>
          <a:xfrm>
            <a:off x="4020222" y="4459411"/>
            <a:ext cx="1408386" cy="338554"/>
          </a:xfrm>
          <a:prstGeom prst="rect">
            <a:avLst/>
          </a:prstGeom>
          <a:noFill/>
        </p:spPr>
        <p:txBody>
          <a:bodyPr wrap="square" rtlCol="0">
            <a:spAutoFit/>
          </a:bodyPr>
          <a:lstStyle/>
          <a:p>
            <a:r>
              <a:rPr lang="en-US" sz="1600" b="1" dirty="0"/>
              <a:t>File GL</a:t>
            </a:r>
          </a:p>
        </p:txBody>
      </p:sp>
      <p:sp>
        <p:nvSpPr>
          <p:cNvPr id="45" name="ZoneTexte 1"/>
          <p:cNvSpPr txBox="1"/>
          <p:nvPr/>
        </p:nvSpPr>
        <p:spPr>
          <a:xfrm>
            <a:off x="1188458" y="4356838"/>
            <a:ext cx="2875402" cy="197713"/>
          </a:xfrm>
          <a:prstGeom prst="rect">
            <a:avLst/>
          </a:prstGeom>
          <a:noFill/>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1000" dirty="0"/>
              <a:t>   0 		                       255</a:t>
            </a:r>
          </a:p>
        </p:txBody>
      </p:sp>
      <p:sp>
        <p:nvSpPr>
          <p:cNvPr id="48" name="ZoneTexte 47"/>
          <p:cNvSpPr txBox="1"/>
          <p:nvPr/>
        </p:nvSpPr>
        <p:spPr>
          <a:xfrm>
            <a:off x="2227418" y="4505578"/>
            <a:ext cx="971550" cy="276999"/>
          </a:xfrm>
          <a:prstGeom prst="rect">
            <a:avLst/>
          </a:prstGeom>
          <a:noFill/>
        </p:spPr>
        <p:txBody>
          <a:bodyPr wrap="square" rtlCol="0">
            <a:spAutoFit/>
          </a:bodyPr>
          <a:lstStyle/>
          <a:p>
            <a:pPr algn="ctr"/>
            <a:r>
              <a:rPr lang="en-US" sz="1200" dirty="0"/>
              <a:t>Gray levels</a:t>
            </a:r>
          </a:p>
        </p:txBody>
      </p:sp>
      <p:sp>
        <p:nvSpPr>
          <p:cNvPr id="50" name="ZoneTexte 49"/>
          <p:cNvSpPr txBox="1"/>
          <p:nvPr/>
        </p:nvSpPr>
        <p:spPr>
          <a:xfrm>
            <a:off x="396320" y="1934893"/>
            <a:ext cx="1891862" cy="338554"/>
          </a:xfrm>
          <a:prstGeom prst="rect">
            <a:avLst/>
          </a:prstGeom>
          <a:noFill/>
        </p:spPr>
        <p:txBody>
          <a:bodyPr wrap="square" rtlCol="0">
            <a:spAutoFit/>
          </a:bodyPr>
          <a:lstStyle/>
          <a:p>
            <a:r>
              <a:rPr lang="en-US" sz="1600" b="1" dirty="0"/>
              <a:t>Screen GL</a:t>
            </a:r>
          </a:p>
        </p:txBody>
      </p:sp>
      <p:sp>
        <p:nvSpPr>
          <p:cNvPr id="51" name="ZoneTexte 50"/>
          <p:cNvSpPr txBox="1"/>
          <p:nvPr/>
        </p:nvSpPr>
        <p:spPr>
          <a:xfrm>
            <a:off x="6370793" y="4505578"/>
            <a:ext cx="971550" cy="276999"/>
          </a:xfrm>
          <a:prstGeom prst="rect">
            <a:avLst/>
          </a:prstGeom>
          <a:noFill/>
        </p:spPr>
        <p:txBody>
          <a:bodyPr wrap="square" rtlCol="0">
            <a:spAutoFit/>
          </a:bodyPr>
          <a:lstStyle/>
          <a:p>
            <a:pPr algn="ctr"/>
            <a:r>
              <a:rPr lang="en-US" sz="1200"/>
              <a:t>Gray levels</a:t>
            </a:r>
          </a:p>
        </p:txBody>
      </p:sp>
      <p:sp>
        <p:nvSpPr>
          <p:cNvPr id="52" name="ZoneTexte 1"/>
          <p:cNvSpPr txBox="1"/>
          <p:nvPr/>
        </p:nvSpPr>
        <p:spPr>
          <a:xfrm>
            <a:off x="5314362" y="4356838"/>
            <a:ext cx="2875402" cy="197713"/>
          </a:xfrm>
          <a:prstGeom prst="rect">
            <a:avLst/>
          </a:prstGeom>
          <a:noFill/>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1000" dirty="0"/>
              <a:t>   0 		                       255</a:t>
            </a:r>
          </a:p>
        </p:txBody>
      </p:sp>
      <p:sp>
        <p:nvSpPr>
          <p:cNvPr id="53" name="ZoneTexte 1"/>
          <p:cNvSpPr txBox="1"/>
          <p:nvPr/>
        </p:nvSpPr>
        <p:spPr>
          <a:xfrm rot="16200000">
            <a:off x="53881" y="3269300"/>
            <a:ext cx="2285822" cy="223970"/>
          </a:xfrm>
          <a:prstGeom prst="rect">
            <a:avLst/>
          </a:prstGeom>
          <a:noFill/>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1000" dirty="0"/>
              <a:t>   0                                                    	 255</a:t>
            </a:r>
          </a:p>
        </p:txBody>
      </p:sp>
      <p:sp>
        <p:nvSpPr>
          <p:cNvPr id="54" name="ZoneTexte 1"/>
          <p:cNvSpPr txBox="1"/>
          <p:nvPr/>
        </p:nvSpPr>
        <p:spPr>
          <a:xfrm rot="16200000">
            <a:off x="4177619" y="3269300"/>
            <a:ext cx="2285822" cy="223970"/>
          </a:xfrm>
          <a:prstGeom prst="rect">
            <a:avLst/>
          </a:prstGeom>
          <a:noFill/>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1000" dirty="0"/>
              <a:t>   0                                                    	 255</a:t>
            </a:r>
          </a:p>
        </p:txBody>
      </p:sp>
    </p:spTree>
    <p:extLst>
      <p:ext uri="{BB962C8B-B14F-4D97-AF65-F5344CB8AC3E}">
        <p14:creationId xmlns:p14="http://schemas.microsoft.com/office/powerpoint/2010/main" val="2718883799"/>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19266" y="1324648"/>
            <a:ext cx="3600000" cy="3004138"/>
          </a:xfrm>
          <a:prstGeom prst="rect">
            <a:avLst/>
          </a:prstGeom>
        </p:spPr>
      </p:pic>
      <p:pic>
        <p:nvPicPr>
          <p:cNvPr id="8" name="Image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107652" y="1173302"/>
            <a:ext cx="1800000" cy="1502069"/>
          </a:xfrm>
          <a:prstGeom prst="rect">
            <a:avLst/>
          </a:prstGeom>
        </p:spPr>
      </p:pic>
      <p:cxnSp>
        <p:nvCxnSpPr>
          <p:cNvPr id="4" name="Connecteur droit avec flèche 3"/>
          <p:cNvCxnSpPr/>
          <p:nvPr/>
        </p:nvCxnSpPr>
        <p:spPr>
          <a:xfrm>
            <a:off x="4019266" y="2348638"/>
            <a:ext cx="2900149" cy="0"/>
          </a:xfrm>
          <a:prstGeom prst="straightConnector1">
            <a:avLst/>
          </a:prstGeom>
          <a:ln w="381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1" name="Connecteur droit avec flèche 10"/>
          <p:cNvCxnSpPr/>
          <p:nvPr/>
        </p:nvCxnSpPr>
        <p:spPr>
          <a:xfrm>
            <a:off x="3272619" y="4095197"/>
            <a:ext cx="2447299" cy="1104600"/>
          </a:xfrm>
          <a:prstGeom prst="straightConnector1">
            <a:avLst/>
          </a:prstGeom>
          <a:ln w="381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3" name="Connecteur droit avec flèche 12"/>
          <p:cNvCxnSpPr/>
          <p:nvPr/>
        </p:nvCxnSpPr>
        <p:spPr>
          <a:xfrm>
            <a:off x="3641196" y="3167825"/>
            <a:ext cx="3352799" cy="498215"/>
          </a:xfrm>
          <a:prstGeom prst="straightConnector1">
            <a:avLst/>
          </a:prstGeom>
          <a:ln w="381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4" name="Connecteur droit avec flèche 13"/>
          <p:cNvCxnSpPr/>
          <p:nvPr/>
        </p:nvCxnSpPr>
        <p:spPr>
          <a:xfrm>
            <a:off x="1907301" y="4135272"/>
            <a:ext cx="562944" cy="887104"/>
          </a:xfrm>
          <a:prstGeom prst="straightConnector1">
            <a:avLst/>
          </a:prstGeom>
          <a:ln w="3810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7" name="ZoneTexte 16"/>
          <p:cNvSpPr txBox="1"/>
          <p:nvPr/>
        </p:nvSpPr>
        <p:spPr>
          <a:xfrm>
            <a:off x="4148916" y="1951633"/>
            <a:ext cx="2579427" cy="369332"/>
          </a:xfrm>
          <a:prstGeom prst="rect">
            <a:avLst/>
          </a:prstGeom>
          <a:noFill/>
        </p:spPr>
        <p:txBody>
          <a:bodyPr wrap="square" rtlCol="0">
            <a:spAutoFit/>
          </a:bodyPr>
          <a:lstStyle/>
          <a:p>
            <a:r>
              <a:rPr lang="en-US" dirty="0"/>
              <a:t>Image \ Adjust \ </a:t>
            </a:r>
            <a:r>
              <a:rPr lang="en-US" dirty="0"/>
              <a:t>S</a:t>
            </a:r>
            <a:r>
              <a:rPr lang="en-US" dirty="0" smtClean="0"/>
              <a:t>ize</a:t>
            </a:r>
            <a:endParaRPr lang="en-US" dirty="0"/>
          </a:p>
        </p:txBody>
      </p:sp>
      <p:sp>
        <p:nvSpPr>
          <p:cNvPr id="20" name="ZoneTexte 19"/>
          <p:cNvSpPr txBox="1"/>
          <p:nvPr/>
        </p:nvSpPr>
        <p:spPr>
          <a:xfrm>
            <a:off x="835955" y="4523292"/>
            <a:ext cx="1784415" cy="369332"/>
          </a:xfrm>
          <a:prstGeom prst="rect">
            <a:avLst/>
          </a:prstGeom>
          <a:noFill/>
        </p:spPr>
        <p:txBody>
          <a:bodyPr wrap="square" rtlCol="0">
            <a:spAutoFit/>
          </a:bodyPr>
          <a:lstStyle/>
          <a:p>
            <a:r>
              <a:rPr lang="en-US"/>
              <a:t>Image \ Crop</a:t>
            </a:r>
          </a:p>
        </p:txBody>
      </p:sp>
      <p:sp>
        <p:nvSpPr>
          <p:cNvPr id="23" name="ZoneTexte 22"/>
          <p:cNvSpPr txBox="1"/>
          <p:nvPr/>
        </p:nvSpPr>
        <p:spPr>
          <a:xfrm rot="1429818">
            <a:off x="3328791" y="4735358"/>
            <a:ext cx="2579427" cy="369332"/>
          </a:xfrm>
          <a:prstGeom prst="rect">
            <a:avLst/>
          </a:prstGeom>
          <a:noFill/>
        </p:spPr>
        <p:txBody>
          <a:bodyPr wrap="square" rtlCol="0">
            <a:spAutoFit/>
          </a:bodyPr>
          <a:lstStyle/>
          <a:p>
            <a:r>
              <a:rPr lang="en-US"/>
              <a:t>Image \ Transform \ Flip</a:t>
            </a:r>
          </a:p>
        </p:txBody>
      </p:sp>
      <p:pic>
        <p:nvPicPr>
          <p:cNvPr id="24" name="Image 23"/>
          <p:cNvPicPr>
            <a:picLocks noChangeAspect="1"/>
          </p:cNvPicPr>
          <p:nvPr/>
        </p:nvPicPr>
        <p:blipFill rotWithShape="1">
          <a:blip r:embed="rId3" cstate="print">
            <a:extLst>
              <a:ext uri="{28A0092B-C50C-407E-A947-70E740481C1C}">
                <a14:useLocalDpi xmlns:a14="http://schemas.microsoft.com/office/drawing/2010/main" val="0"/>
              </a:ext>
            </a:extLst>
          </a:blip>
          <a:srcRect t="30864" b="24732"/>
          <a:stretch/>
        </p:blipFill>
        <p:spPr>
          <a:xfrm>
            <a:off x="603508" y="5022376"/>
            <a:ext cx="3600000" cy="1333975"/>
          </a:xfrm>
          <a:prstGeom prst="rect">
            <a:avLst/>
          </a:prstGeom>
        </p:spPr>
      </p:pic>
      <p:pic>
        <p:nvPicPr>
          <p:cNvPr id="25" name="Image 2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rot="5400000">
            <a:off x="6915245" y="2899188"/>
            <a:ext cx="2160000" cy="1802483"/>
          </a:xfrm>
          <a:prstGeom prst="rect">
            <a:avLst/>
          </a:prstGeom>
        </p:spPr>
      </p:pic>
      <p:pic>
        <p:nvPicPr>
          <p:cNvPr id="27" name="Image 2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flipH="1" flipV="1">
            <a:off x="5719918" y="4921374"/>
            <a:ext cx="2157025" cy="1800000"/>
          </a:xfrm>
          <a:prstGeom prst="rect">
            <a:avLst/>
          </a:prstGeom>
        </p:spPr>
      </p:pic>
      <p:sp>
        <p:nvSpPr>
          <p:cNvPr id="32" name="ZoneTexte 31"/>
          <p:cNvSpPr txBox="1"/>
          <p:nvPr/>
        </p:nvSpPr>
        <p:spPr>
          <a:xfrm rot="526339">
            <a:off x="4056122" y="3054227"/>
            <a:ext cx="3068497" cy="369332"/>
          </a:xfrm>
          <a:prstGeom prst="rect">
            <a:avLst/>
          </a:prstGeom>
          <a:noFill/>
        </p:spPr>
        <p:txBody>
          <a:bodyPr wrap="square" rtlCol="0">
            <a:spAutoFit/>
          </a:bodyPr>
          <a:lstStyle/>
          <a:p>
            <a:r>
              <a:rPr lang="en-US" dirty="0"/>
              <a:t>Image \ Transform \ Rotate</a:t>
            </a:r>
          </a:p>
        </p:txBody>
      </p:sp>
      <p:sp>
        <p:nvSpPr>
          <p:cNvPr id="16" name="ZoneTexte 15"/>
          <p:cNvSpPr txBox="1"/>
          <p:nvPr/>
        </p:nvSpPr>
        <p:spPr>
          <a:xfrm>
            <a:off x="2547116" y="116632"/>
            <a:ext cx="4049891" cy="1077218"/>
          </a:xfrm>
          <a:prstGeom prst="rect">
            <a:avLst/>
          </a:prstGeom>
          <a:noFill/>
        </p:spPr>
        <p:txBody>
          <a:bodyPr wrap="none" rtlCol="0">
            <a:spAutoFit/>
          </a:bodyPr>
          <a:lstStyle/>
          <a:p>
            <a:pPr algn="ctr"/>
            <a:r>
              <a:rPr lang="en-US" sz="3200" b="1">
                <a:solidFill>
                  <a:schemeClr val="accent1"/>
                </a:solidFill>
              </a:rPr>
              <a:t>Image transformations</a:t>
            </a:r>
          </a:p>
          <a:p>
            <a:pPr algn="ctr"/>
            <a:endParaRPr lang="en-US" sz="3200" b="1">
              <a:solidFill>
                <a:schemeClr val="accent1"/>
              </a:solidFill>
            </a:endParaRPr>
          </a:p>
        </p:txBody>
      </p:sp>
      <p:cxnSp>
        <p:nvCxnSpPr>
          <p:cNvPr id="18" name="Connecteur droit 17"/>
          <p:cNvCxnSpPr/>
          <p:nvPr/>
        </p:nvCxnSpPr>
        <p:spPr>
          <a:xfrm>
            <a:off x="0" y="836712"/>
            <a:ext cx="9144000"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8424417"/>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ZoneTexte 15"/>
          <p:cNvSpPr txBox="1"/>
          <p:nvPr/>
        </p:nvSpPr>
        <p:spPr>
          <a:xfrm>
            <a:off x="3378786" y="116632"/>
            <a:ext cx="2386552" cy="1077218"/>
          </a:xfrm>
          <a:prstGeom prst="rect">
            <a:avLst/>
          </a:prstGeom>
          <a:noFill/>
        </p:spPr>
        <p:txBody>
          <a:bodyPr wrap="none" rtlCol="0">
            <a:spAutoFit/>
          </a:bodyPr>
          <a:lstStyle/>
          <a:p>
            <a:pPr algn="ctr"/>
            <a:r>
              <a:rPr lang="en-US" sz="3200" b="1" dirty="0">
                <a:solidFill>
                  <a:schemeClr val="accent1"/>
                </a:solidFill>
              </a:rPr>
              <a:t>Image saving</a:t>
            </a:r>
          </a:p>
          <a:p>
            <a:pPr algn="ctr"/>
            <a:endParaRPr lang="en-US" sz="3200" b="1" dirty="0">
              <a:solidFill>
                <a:schemeClr val="accent1"/>
              </a:solidFill>
            </a:endParaRPr>
          </a:p>
        </p:txBody>
      </p:sp>
      <p:cxnSp>
        <p:nvCxnSpPr>
          <p:cNvPr id="18" name="Connecteur droit 17"/>
          <p:cNvCxnSpPr/>
          <p:nvPr/>
        </p:nvCxnSpPr>
        <p:spPr>
          <a:xfrm>
            <a:off x="0" y="836712"/>
            <a:ext cx="9144000"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ZoneTexte 2"/>
          <p:cNvSpPr txBox="1"/>
          <p:nvPr/>
        </p:nvSpPr>
        <p:spPr>
          <a:xfrm>
            <a:off x="900381" y="2843340"/>
            <a:ext cx="4017831" cy="1015663"/>
          </a:xfrm>
          <a:prstGeom prst="rect">
            <a:avLst/>
          </a:prstGeom>
          <a:noFill/>
        </p:spPr>
        <p:txBody>
          <a:bodyPr wrap="none" rtlCol="0">
            <a:spAutoFit/>
          </a:bodyPr>
          <a:lstStyle/>
          <a:p>
            <a:pPr marL="285750" indent="-285750">
              <a:lnSpc>
                <a:spcPct val="150000"/>
              </a:lnSpc>
              <a:buFont typeface="Arial" panose="020B0604020202020204" pitchFamily="34" charset="0"/>
              <a:buChar char="•"/>
            </a:pPr>
            <a:r>
              <a:rPr lang="fr-FR" sz="2000" dirty="0"/>
              <a:t>Save in </a:t>
            </a:r>
            <a:r>
              <a:rPr lang="fr-FR" sz="2000" dirty="0" err="1"/>
              <a:t>tiff</a:t>
            </a:r>
            <a:r>
              <a:rPr lang="fr-FR" sz="2000" dirty="0"/>
              <a:t> format to </a:t>
            </a:r>
            <a:r>
              <a:rPr lang="fr-FR" sz="2000" dirty="0" err="1"/>
              <a:t>keep</a:t>
            </a:r>
            <a:r>
              <a:rPr lang="fr-FR" sz="2000" dirty="0"/>
              <a:t> </a:t>
            </a:r>
            <a:r>
              <a:rPr lang="fr-FR" sz="2000" dirty="0" err="1"/>
              <a:t>medata</a:t>
            </a:r>
            <a:endParaRPr lang="fr-FR" sz="2000" dirty="0"/>
          </a:p>
          <a:p>
            <a:pPr marL="285750" indent="-285750">
              <a:lnSpc>
                <a:spcPct val="150000"/>
              </a:lnSpc>
              <a:buFont typeface="Arial" panose="020B0604020202020204" pitchFamily="34" charset="0"/>
              <a:buChar char="•"/>
            </a:pPr>
            <a:r>
              <a:rPr lang="fr-FR" sz="2000" dirty="0"/>
              <a:t>Never </a:t>
            </a:r>
            <a:r>
              <a:rPr lang="fr-FR" sz="2000" dirty="0" err="1"/>
              <a:t>modify</a:t>
            </a:r>
            <a:r>
              <a:rPr lang="fr-FR" sz="2000" dirty="0"/>
              <a:t> </a:t>
            </a:r>
            <a:r>
              <a:rPr lang="fr-FR" sz="2000" dirty="0" err="1"/>
              <a:t>raw</a:t>
            </a:r>
            <a:r>
              <a:rPr lang="fr-FR" sz="2000" dirty="0"/>
              <a:t> files</a:t>
            </a:r>
          </a:p>
        </p:txBody>
      </p:sp>
      <p:pic>
        <p:nvPicPr>
          <p:cNvPr id="2050"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69879" t="1367" r="21881" b="53364"/>
          <a:stretch/>
        </p:blipFill>
        <p:spPr bwMode="auto">
          <a:xfrm>
            <a:off x="5875600" y="1694765"/>
            <a:ext cx="2288898" cy="502988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9" name="ZoneTexte 18"/>
          <p:cNvSpPr txBox="1"/>
          <p:nvPr/>
        </p:nvSpPr>
        <p:spPr>
          <a:xfrm>
            <a:off x="6043737" y="1177249"/>
            <a:ext cx="1952624" cy="369332"/>
          </a:xfrm>
          <a:prstGeom prst="rect">
            <a:avLst/>
          </a:prstGeom>
          <a:noFill/>
          <a:ln w="25400">
            <a:solidFill>
              <a:schemeClr val="tx1">
                <a:lumMod val="75000"/>
                <a:lumOff val="25000"/>
              </a:schemeClr>
            </a:solidFill>
          </a:ln>
        </p:spPr>
        <p:txBody>
          <a:bodyPr wrap="square" rtlCol="0">
            <a:spAutoFit/>
          </a:bodyPr>
          <a:lstStyle/>
          <a:p>
            <a:r>
              <a:rPr lang="en-US" dirty="0"/>
              <a:t>Path: File \ Save As</a:t>
            </a:r>
          </a:p>
        </p:txBody>
      </p:sp>
      <p:grpSp>
        <p:nvGrpSpPr>
          <p:cNvPr id="28" name="Groupe 15"/>
          <p:cNvGrpSpPr>
            <a:grpSpLocks/>
          </p:cNvGrpSpPr>
          <p:nvPr/>
        </p:nvGrpSpPr>
        <p:grpSpPr bwMode="auto">
          <a:xfrm>
            <a:off x="2227427" y="1694765"/>
            <a:ext cx="1008000" cy="900000"/>
            <a:chOff x="4067175" y="4149725"/>
            <a:chExt cx="649288" cy="503238"/>
          </a:xfrm>
        </p:grpSpPr>
        <p:sp>
          <p:nvSpPr>
            <p:cNvPr id="29" name="Triangle isocèle 28"/>
            <p:cNvSpPr/>
            <p:nvPr/>
          </p:nvSpPr>
          <p:spPr bwMode="auto">
            <a:xfrm>
              <a:off x="4067175" y="4149725"/>
              <a:ext cx="649288" cy="503238"/>
            </a:xfrm>
            <a:prstGeom prst="triangl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srgbClr val="FF0000"/>
                </a:solidFill>
              </a:endParaRPr>
            </a:p>
          </p:txBody>
        </p:sp>
        <p:cxnSp>
          <p:nvCxnSpPr>
            <p:cNvPr id="30" name="Connecteur droit 29"/>
            <p:cNvCxnSpPr/>
            <p:nvPr/>
          </p:nvCxnSpPr>
          <p:spPr bwMode="auto">
            <a:xfrm rot="5400000">
              <a:off x="4284663" y="4329113"/>
              <a:ext cx="215900" cy="0"/>
            </a:xfrm>
            <a:prstGeom prst="line">
              <a:avLst/>
            </a:prstGeom>
            <a:ln w="15875">
              <a:solidFill>
                <a:srgbClr val="FF0000"/>
              </a:solidFill>
            </a:ln>
          </p:spPr>
          <p:style>
            <a:lnRef idx="1">
              <a:schemeClr val="accent1"/>
            </a:lnRef>
            <a:fillRef idx="0">
              <a:schemeClr val="accent1"/>
            </a:fillRef>
            <a:effectRef idx="0">
              <a:schemeClr val="accent1"/>
            </a:effectRef>
            <a:fontRef idx="minor">
              <a:schemeClr val="tx1"/>
            </a:fontRef>
          </p:style>
        </p:cxnSp>
        <p:sp>
          <p:nvSpPr>
            <p:cNvPr id="31" name="Ellipse 30"/>
            <p:cNvSpPr>
              <a:spLocks noChangeAspect="1"/>
            </p:cNvSpPr>
            <p:nvPr/>
          </p:nvSpPr>
          <p:spPr bwMode="auto">
            <a:xfrm>
              <a:off x="4356100" y="4508500"/>
              <a:ext cx="71438" cy="73025"/>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grpSp>
    </p:spTree>
    <p:extLst>
      <p:ext uri="{BB962C8B-B14F-4D97-AF65-F5344CB8AC3E}">
        <p14:creationId xmlns:p14="http://schemas.microsoft.com/office/powerpoint/2010/main" val="4074135384"/>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ZoneTexte 15"/>
          <p:cNvSpPr txBox="1"/>
          <p:nvPr/>
        </p:nvSpPr>
        <p:spPr>
          <a:xfrm>
            <a:off x="2747594" y="116632"/>
            <a:ext cx="3648948" cy="1077218"/>
          </a:xfrm>
          <a:prstGeom prst="rect">
            <a:avLst/>
          </a:prstGeom>
          <a:noFill/>
        </p:spPr>
        <p:txBody>
          <a:bodyPr wrap="none" rtlCol="0">
            <a:spAutoFit/>
          </a:bodyPr>
          <a:lstStyle/>
          <a:p>
            <a:pPr algn="ctr"/>
            <a:r>
              <a:rPr lang="en-US" sz="3200" b="1" dirty="0">
                <a:solidFill>
                  <a:schemeClr val="accent1"/>
                </a:solidFill>
              </a:rPr>
              <a:t>Stack Manipulations</a:t>
            </a:r>
          </a:p>
          <a:p>
            <a:pPr algn="ctr"/>
            <a:endParaRPr lang="en-US" sz="3200" b="1" dirty="0">
              <a:solidFill>
                <a:schemeClr val="accent1"/>
              </a:solidFill>
            </a:endParaRPr>
          </a:p>
        </p:txBody>
      </p:sp>
      <p:cxnSp>
        <p:nvCxnSpPr>
          <p:cNvPr id="18" name="Connecteur droit 17"/>
          <p:cNvCxnSpPr/>
          <p:nvPr/>
        </p:nvCxnSpPr>
        <p:spPr>
          <a:xfrm>
            <a:off x="0" y="836712"/>
            <a:ext cx="9144000"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4" name="ZoneTexte 33"/>
          <p:cNvSpPr txBox="1"/>
          <p:nvPr/>
        </p:nvSpPr>
        <p:spPr>
          <a:xfrm>
            <a:off x="6043740" y="1177250"/>
            <a:ext cx="2185863" cy="369332"/>
          </a:xfrm>
          <a:prstGeom prst="rect">
            <a:avLst/>
          </a:prstGeom>
          <a:noFill/>
          <a:ln w="25400">
            <a:solidFill>
              <a:schemeClr val="tx1">
                <a:lumMod val="75000"/>
                <a:lumOff val="25000"/>
              </a:schemeClr>
            </a:solidFill>
          </a:ln>
        </p:spPr>
        <p:txBody>
          <a:bodyPr wrap="square" rtlCol="0">
            <a:spAutoFit/>
          </a:bodyPr>
          <a:lstStyle/>
          <a:p>
            <a:r>
              <a:rPr lang="en-US" dirty="0"/>
              <a:t>Path: Image \ Stacks</a:t>
            </a:r>
          </a:p>
        </p:txBody>
      </p:sp>
      <p:pic>
        <p:nvPicPr>
          <p:cNvPr id="35"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73273" t="20610" r="17261" b="16702"/>
          <a:stretch/>
        </p:blipFill>
        <p:spPr bwMode="auto">
          <a:xfrm>
            <a:off x="6183508" y="1694767"/>
            <a:ext cx="1906325" cy="504942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6" name="ZoneTexte 35"/>
          <p:cNvSpPr txBox="1"/>
          <p:nvPr/>
        </p:nvSpPr>
        <p:spPr>
          <a:xfrm>
            <a:off x="900381" y="2225434"/>
            <a:ext cx="4360746" cy="1754326"/>
          </a:xfrm>
          <a:prstGeom prst="rect">
            <a:avLst/>
          </a:prstGeom>
          <a:noFill/>
        </p:spPr>
        <p:txBody>
          <a:bodyPr wrap="none" rtlCol="0">
            <a:spAutoFit/>
          </a:bodyPr>
          <a:lstStyle/>
          <a:p>
            <a:pPr marL="285744" indent="-285744">
              <a:lnSpc>
                <a:spcPct val="150000"/>
              </a:lnSpc>
              <a:buFont typeface="Arial" panose="020B0604020202020204" pitchFamily="34" charset="0"/>
              <a:buChar char="•"/>
            </a:pPr>
            <a:r>
              <a:rPr lang="fr-FR" dirty="0"/>
              <a:t>Images	</a:t>
            </a:r>
            <a:r>
              <a:rPr lang="fr-FR" dirty="0" err="1"/>
              <a:t>Stack</a:t>
            </a:r>
            <a:r>
              <a:rPr lang="fr-FR" dirty="0"/>
              <a:t>	       </a:t>
            </a:r>
            <a:r>
              <a:rPr lang="fr-FR" dirty="0" err="1" smtClean="0"/>
              <a:t>Hyperstack</a:t>
            </a:r>
            <a:endParaRPr lang="fr-FR" dirty="0" smtClean="0"/>
          </a:p>
          <a:p>
            <a:pPr marL="285744" indent="-285744">
              <a:lnSpc>
                <a:spcPct val="150000"/>
              </a:lnSpc>
              <a:buFont typeface="Arial" panose="020B0604020202020204" pitchFamily="34" charset="0"/>
              <a:buChar char="•"/>
            </a:pPr>
            <a:r>
              <a:rPr lang="fr-FR" dirty="0" smtClean="0"/>
              <a:t>Virtual </a:t>
            </a:r>
            <a:r>
              <a:rPr lang="fr-FR" dirty="0" err="1" smtClean="0"/>
              <a:t>Stack</a:t>
            </a:r>
            <a:endParaRPr lang="fr-FR" dirty="0"/>
          </a:p>
          <a:p>
            <a:pPr marL="285744" indent="-285744">
              <a:lnSpc>
                <a:spcPct val="150000"/>
              </a:lnSpc>
              <a:buFont typeface="Arial" panose="020B0604020202020204" pitchFamily="34" charset="0"/>
              <a:buChar char="•"/>
            </a:pPr>
            <a:r>
              <a:rPr lang="fr-FR" dirty="0"/>
              <a:t>Tools</a:t>
            </a:r>
          </a:p>
          <a:p>
            <a:pPr marL="285744" indent="-285744">
              <a:lnSpc>
                <a:spcPct val="150000"/>
              </a:lnSpc>
              <a:buFont typeface="Arial" panose="020B0604020202020204" pitchFamily="34" charset="0"/>
              <a:buChar char="•"/>
            </a:pPr>
            <a:endParaRPr lang="fr-FR" dirty="0"/>
          </a:p>
        </p:txBody>
      </p:sp>
      <p:cxnSp>
        <p:nvCxnSpPr>
          <p:cNvPr id="22" name="Connecteur droit avec flèche 21"/>
          <p:cNvCxnSpPr/>
          <p:nvPr/>
        </p:nvCxnSpPr>
        <p:spPr>
          <a:xfrm>
            <a:off x="2085976" y="2505349"/>
            <a:ext cx="590551" cy="0"/>
          </a:xfrm>
          <a:prstGeom prst="straightConnector1">
            <a:avLst/>
          </a:prstGeom>
          <a:ln w="19050">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39" name="Connecteur droit avec flèche 38"/>
          <p:cNvCxnSpPr/>
          <p:nvPr/>
        </p:nvCxnSpPr>
        <p:spPr>
          <a:xfrm>
            <a:off x="3388783" y="2505349"/>
            <a:ext cx="590551" cy="0"/>
          </a:xfrm>
          <a:prstGeom prst="straightConnector1">
            <a:avLst/>
          </a:prstGeom>
          <a:ln w="19050">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5724400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ZoneTexte 7"/>
          <p:cNvSpPr txBox="1"/>
          <p:nvPr/>
        </p:nvSpPr>
        <p:spPr>
          <a:xfrm>
            <a:off x="1043608" y="1556792"/>
            <a:ext cx="1728192" cy="369332"/>
          </a:xfrm>
          <a:prstGeom prst="rect">
            <a:avLst/>
          </a:prstGeom>
          <a:noFill/>
        </p:spPr>
        <p:txBody>
          <a:bodyPr wrap="square" rtlCol="0">
            <a:spAutoFit/>
          </a:bodyPr>
          <a:lstStyle/>
          <a:p>
            <a:pPr>
              <a:buFont typeface="Arial" pitchFamily="34" charset="0"/>
              <a:buChar char="•"/>
            </a:pPr>
            <a:r>
              <a:rPr lang="en-US" u="sng" dirty="0"/>
              <a:t> Z project</a:t>
            </a:r>
          </a:p>
        </p:txBody>
      </p:sp>
      <p:sp>
        <p:nvSpPr>
          <p:cNvPr id="9" name="ZoneTexte 8"/>
          <p:cNvSpPr txBox="1"/>
          <p:nvPr/>
        </p:nvSpPr>
        <p:spPr>
          <a:xfrm>
            <a:off x="1043608" y="2771637"/>
            <a:ext cx="2088232" cy="369332"/>
          </a:xfrm>
          <a:prstGeom prst="rect">
            <a:avLst/>
          </a:prstGeom>
          <a:noFill/>
        </p:spPr>
        <p:txBody>
          <a:bodyPr wrap="square" rtlCol="0">
            <a:spAutoFit/>
          </a:bodyPr>
          <a:lstStyle/>
          <a:p>
            <a:pPr>
              <a:buFont typeface="Arial" pitchFamily="34" charset="0"/>
              <a:buChar char="•"/>
            </a:pPr>
            <a:r>
              <a:rPr lang="en-US" u="sng"/>
              <a:t> Orthogonal view</a:t>
            </a:r>
          </a:p>
        </p:txBody>
      </p:sp>
      <p:sp>
        <p:nvSpPr>
          <p:cNvPr id="10" name="ZoneTexte 9"/>
          <p:cNvSpPr txBox="1"/>
          <p:nvPr/>
        </p:nvSpPr>
        <p:spPr>
          <a:xfrm>
            <a:off x="1043608" y="3779748"/>
            <a:ext cx="1728192" cy="369332"/>
          </a:xfrm>
          <a:prstGeom prst="rect">
            <a:avLst/>
          </a:prstGeom>
          <a:noFill/>
        </p:spPr>
        <p:txBody>
          <a:bodyPr wrap="square" rtlCol="0">
            <a:spAutoFit/>
          </a:bodyPr>
          <a:lstStyle/>
          <a:p>
            <a:pPr>
              <a:buFont typeface="Arial" pitchFamily="34" charset="0"/>
              <a:buChar char="•"/>
            </a:pPr>
            <a:r>
              <a:rPr lang="en-US" u="sng"/>
              <a:t> 3D Project</a:t>
            </a:r>
          </a:p>
        </p:txBody>
      </p:sp>
      <p:sp>
        <p:nvSpPr>
          <p:cNvPr id="12" name="ZoneTexte 11"/>
          <p:cNvSpPr txBox="1"/>
          <p:nvPr/>
        </p:nvSpPr>
        <p:spPr>
          <a:xfrm>
            <a:off x="1547664" y="1846568"/>
            <a:ext cx="6984776" cy="646331"/>
          </a:xfrm>
          <a:prstGeom prst="rect">
            <a:avLst/>
          </a:prstGeom>
          <a:noFill/>
        </p:spPr>
        <p:txBody>
          <a:bodyPr wrap="square" rtlCol="0">
            <a:spAutoFit/>
          </a:bodyPr>
          <a:lstStyle/>
          <a:p>
            <a:r>
              <a:rPr lang="en-US" dirty="0"/>
              <a:t>Projection on a 2D image of the pixels of an image stack based on intensity parameter (min, max, mean, </a:t>
            </a:r>
            <a:r>
              <a:rPr lang="en-US" dirty="0" err="1"/>
              <a:t>etc</a:t>
            </a:r>
            <a:r>
              <a:rPr lang="en-US" dirty="0"/>
              <a:t> …)</a:t>
            </a:r>
          </a:p>
        </p:txBody>
      </p:sp>
      <p:sp>
        <p:nvSpPr>
          <p:cNvPr id="13" name="ZoneTexte 12"/>
          <p:cNvSpPr txBox="1"/>
          <p:nvPr/>
        </p:nvSpPr>
        <p:spPr>
          <a:xfrm>
            <a:off x="1547664" y="3070703"/>
            <a:ext cx="6984776" cy="646331"/>
          </a:xfrm>
          <a:prstGeom prst="rect">
            <a:avLst/>
          </a:prstGeom>
          <a:noFill/>
        </p:spPr>
        <p:txBody>
          <a:bodyPr wrap="square" rtlCol="0">
            <a:spAutoFit/>
          </a:bodyPr>
          <a:lstStyle/>
          <a:p>
            <a:r>
              <a:rPr lang="en-US" dirty="0"/>
              <a:t>Simultaneous observation of the </a:t>
            </a:r>
            <a:r>
              <a:rPr lang="en-US" dirty="0" err="1"/>
              <a:t>xy</a:t>
            </a:r>
            <a:r>
              <a:rPr lang="en-US" dirty="0"/>
              <a:t>, </a:t>
            </a:r>
            <a:r>
              <a:rPr lang="en-US" dirty="0" err="1"/>
              <a:t>xz</a:t>
            </a:r>
            <a:r>
              <a:rPr lang="en-US" dirty="0"/>
              <a:t> and </a:t>
            </a:r>
            <a:r>
              <a:rPr lang="en-US" dirty="0" err="1"/>
              <a:t>yz</a:t>
            </a:r>
            <a:r>
              <a:rPr lang="en-US" dirty="0"/>
              <a:t> projections of an image stack</a:t>
            </a:r>
          </a:p>
        </p:txBody>
      </p:sp>
      <p:sp>
        <p:nvSpPr>
          <p:cNvPr id="14" name="ZoneTexte 13"/>
          <p:cNvSpPr txBox="1"/>
          <p:nvPr/>
        </p:nvSpPr>
        <p:spPr>
          <a:xfrm>
            <a:off x="1547664" y="4067783"/>
            <a:ext cx="6984776" cy="646331"/>
          </a:xfrm>
          <a:prstGeom prst="rect">
            <a:avLst/>
          </a:prstGeom>
          <a:noFill/>
        </p:spPr>
        <p:txBody>
          <a:bodyPr wrap="square" rtlCol="0">
            <a:spAutoFit/>
          </a:bodyPr>
          <a:lstStyle/>
          <a:p>
            <a:r>
              <a:rPr lang="en-US" dirty="0"/>
              <a:t>Rapid 3D reconstruction and rotation around a single axis, of an image stack</a:t>
            </a:r>
          </a:p>
        </p:txBody>
      </p:sp>
      <p:sp>
        <p:nvSpPr>
          <p:cNvPr id="16" name="ZoneTexte 15"/>
          <p:cNvSpPr txBox="1"/>
          <p:nvPr/>
        </p:nvSpPr>
        <p:spPr>
          <a:xfrm>
            <a:off x="6143629" y="1135118"/>
            <a:ext cx="2480113" cy="369332"/>
          </a:xfrm>
          <a:prstGeom prst="rect">
            <a:avLst/>
          </a:prstGeom>
          <a:noFill/>
          <a:ln w="25400">
            <a:solidFill>
              <a:schemeClr val="tx1">
                <a:lumMod val="75000"/>
                <a:lumOff val="25000"/>
              </a:schemeClr>
            </a:solidFill>
          </a:ln>
        </p:spPr>
        <p:txBody>
          <a:bodyPr wrap="square" rtlCol="0">
            <a:spAutoFit/>
          </a:bodyPr>
          <a:lstStyle/>
          <a:p>
            <a:r>
              <a:rPr lang="en-US" dirty="0"/>
              <a:t>Path: Image \ Stacks \ …</a:t>
            </a:r>
          </a:p>
        </p:txBody>
      </p:sp>
      <p:sp>
        <p:nvSpPr>
          <p:cNvPr id="17" name="ZoneTexte 16"/>
          <p:cNvSpPr txBox="1"/>
          <p:nvPr/>
        </p:nvSpPr>
        <p:spPr>
          <a:xfrm>
            <a:off x="3138504" y="116632"/>
            <a:ext cx="2867132" cy="1077218"/>
          </a:xfrm>
          <a:prstGeom prst="rect">
            <a:avLst/>
          </a:prstGeom>
          <a:noFill/>
        </p:spPr>
        <p:txBody>
          <a:bodyPr wrap="none" rtlCol="0">
            <a:spAutoFit/>
          </a:bodyPr>
          <a:lstStyle/>
          <a:p>
            <a:pPr algn="ctr"/>
            <a:r>
              <a:rPr lang="en-US" sz="3200" b="1">
                <a:solidFill>
                  <a:schemeClr val="accent1"/>
                </a:solidFill>
              </a:rPr>
              <a:t>3D visualization</a:t>
            </a:r>
          </a:p>
          <a:p>
            <a:pPr algn="ctr"/>
            <a:endParaRPr lang="en-US" sz="3200" b="1">
              <a:solidFill>
                <a:schemeClr val="accent1"/>
              </a:solidFill>
            </a:endParaRPr>
          </a:p>
        </p:txBody>
      </p:sp>
      <p:cxnSp>
        <p:nvCxnSpPr>
          <p:cNvPr id="19" name="Connecteur droit 18"/>
          <p:cNvCxnSpPr/>
          <p:nvPr/>
        </p:nvCxnSpPr>
        <p:spPr>
          <a:xfrm>
            <a:off x="0" y="836712"/>
            <a:ext cx="9144000"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3545996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Groupe 35"/>
          <p:cNvGrpSpPr/>
          <p:nvPr/>
        </p:nvGrpSpPr>
        <p:grpSpPr>
          <a:xfrm>
            <a:off x="304800" y="1600200"/>
            <a:ext cx="6505575" cy="4115574"/>
            <a:chOff x="1657350" y="1657350"/>
            <a:chExt cx="6505575" cy="4115574"/>
          </a:xfrm>
        </p:grpSpPr>
        <p:cxnSp>
          <p:nvCxnSpPr>
            <p:cNvPr id="17" name="Connecteur droit avec flèche 16"/>
            <p:cNvCxnSpPr/>
            <p:nvPr/>
          </p:nvCxnSpPr>
          <p:spPr>
            <a:xfrm>
              <a:off x="3067050" y="5162550"/>
              <a:ext cx="3190875" cy="1588"/>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8" name="Connecteur droit avec flèche 17"/>
            <p:cNvCxnSpPr/>
            <p:nvPr/>
          </p:nvCxnSpPr>
          <p:spPr>
            <a:xfrm rot="16200000">
              <a:off x="1476375" y="3562350"/>
              <a:ext cx="3190875" cy="1588"/>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0" name="Connecteur droit 19"/>
            <p:cNvCxnSpPr/>
            <p:nvPr/>
          </p:nvCxnSpPr>
          <p:spPr>
            <a:xfrm flipV="1">
              <a:off x="3067050" y="1924050"/>
              <a:ext cx="3240000" cy="3240000"/>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sp>
          <p:nvSpPr>
            <p:cNvPr id="21" name="ZoneTexte 20"/>
            <p:cNvSpPr txBox="1"/>
            <p:nvPr/>
          </p:nvSpPr>
          <p:spPr>
            <a:xfrm>
              <a:off x="6248400" y="5210175"/>
              <a:ext cx="1914525" cy="369332"/>
            </a:xfrm>
            <a:prstGeom prst="rect">
              <a:avLst/>
            </a:prstGeom>
            <a:noFill/>
          </p:spPr>
          <p:txBody>
            <a:bodyPr wrap="square" rtlCol="0">
              <a:spAutoFit/>
            </a:bodyPr>
            <a:lstStyle/>
            <a:p>
              <a:r>
                <a:rPr lang="en-US"/>
                <a:t>Raw image </a:t>
              </a:r>
            </a:p>
          </p:txBody>
        </p:sp>
        <p:sp>
          <p:nvSpPr>
            <p:cNvPr id="22" name="ZoneTexte 21"/>
            <p:cNvSpPr txBox="1"/>
            <p:nvPr/>
          </p:nvSpPr>
          <p:spPr>
            <a:xfrm>
              <a:off x="1657350" y="1657350"/>
              <a:ext cx="1914525" cy="369332"/>
            </a:xfrm>
            <a:prstGeom prst="rect">
              <a:avLst/>
            </a:prstGeom>
            <a:noFill/>
          </p:spPr>
          <p:txBody>
            <a:bodyPr wrap="square" rtlCol="0">
              <a:spAutoFit/>
            </a:bodyPr>
            <a:lstStyle/>
            <a:p>
              <a:r>
                <a:rPr lang="en-US"/>
                <a:t>Screen image</a:t>
              </a:r>
            </a:p>
          </p:txBody>
        </p:sp>
        <p:pic>
          <p:nvPicPr>
            <p:cNvPr id="23" name="Image 22" descr="LUT_grays.tif"/>
            <p:cNvPicPr>
              <a:picLocks noChangeAspect="1"/>
            </p:cNvPicPr>
            <p:nvPr/>
          </p:nvPicPr>
          <p:blipFill>
            <a:blip r:embed="rId3" cstate="print"/>
            <a:stretch>
              <a:fillRect/>
            </a:stretch>
          </p:blipFill>
          <p:spPr>
            <a:xfrm>
              <a:off x="3057525" y="5272087"/>
              <a:ext cx="3143250" cy="203951"/>
            </a:xfrm>
            <a:prstGeom prst="rect">
              <a:avLst/>
            </a:prstGeom>
          </p:spPr>
        </p:pic>
        <p:pic>
          <p:nvPicPr>
            <p:cNvPr id="24" name="Image 23" descr="LUT_green.tif"/>
            <p:cNvPicPr>
              <a:picLocks noChangeAspect="1"/>
            </p:cNvPicPr>
            <p:nvPr/>
          </p:nvPicPr>
          <p:blipFill>
            <a:blip r:embed="rId4" cstate="print"/>
            <a:stretch>
              <a:fillRect/>
            </a:stretch>
          </p:blipFill>
          <p:spPr>
            <a:xfrm rot="16200000">
              <a:off x="1317013" y="3493561"/>
              <a:ext cx="3142800" cy="204703"/>
            </a:xfrm>
            <a:prstGeom prst="rect">
              <a:avLst/>
            </a:prstGeom>
          </p:spPr>
        </p:pic>
        <p:sp>
          <p:nvSpPr>
            <p:cNvPr id="25" name="ZoneTexte 24"/>
            <p:cNvSpPr txBox="1"/>
            <p:nvPr/>
          </p:nvSpPr>
          <p:spPr>
            <a:xfrm>
              <a:off x="2152651" y="4933950"/>
              <a:ext cx="914400" cy="276999"/>
            </a:xfrm>
            <a:prstGeom prst="rect">
              <a:avLst/>
            </a:prstGeom>
            <a:noFill/>
          </p:spPr>
          <p:txBody>
            <a:bodyPr wrap="square" rtlCol="0">
              <a:spAutoFit/>
            </a:bodyPr>
            <a:lstStyle/>
            <a:p>
              <a:r>
                <a:rPr lang="en-US" sz="1200"/>
                <a:t>0 . 0 . 0</a:t>
              </a:r>
            </a:p>
          </p:txBody>
        </p:sp>
        <p:sp>
          <p:nvSpPr>
            <p:cNvPr id="26" name="ZoneTexte 25"/>
            <p:cNvSpPr txBox="1"/>
            <p:nvPr/>
          </p:nvSpPr>
          <p:spPr>
            <a:xfrm>
              <a:off x="2047876" y="1971675"/>
              <a:ext cx="952500" cy="276999"/>
            </a:xfrm>
            <a:prstGeom prst="rect">
              <a:avLst/>
            </a:prstGeom>
            <a:noFill/>
          </p:spPr>
          <p:txBody>
            <a:bodyPr wrap="square" rtlCol="0">
              <a:spAutoFit/>
            </a:bodyPr>
            <a:lstStyle/>
            <a:p>
              <a:r>
                <a:rPr lang="en-US" sz="1200"/>
                <a:t>0 . 255 . 0</a:t>
              </a:r>
            </a:p>
          </p:txBody>
        </p:sp>
        <p:sp>
          <p:nvSpPr>
            <p:cNvPr id="27" name="ZoneTexte 26"/>
            <p:cNvSpPr txBox="1"/>
            <p:nvPr/>
          </p:nvSpPr>
          <p:spPr>
            <a:xfrm>
              <a:off x="2971800" y="5410200"/>
              <a:ext cx="600075" cy="276999"/>
            </a:xfrm>
            <a:prstGeom prst="rect">
              <a:avLst/>
            </a:prstGeom>
            <a:noFill/>
          </p:spPr>
          <p:txBody>
            <a:bodyPr wrap="square" rtlCol="0">
              <a:spAutoFit/>
            </a:bodyPr>
            <a:lstStyle/>
            <a:p>
              <a:r>
                <a:rPr lang="en-US" sz="1200"/>
                <a:t>0</a:t>
              </a:r>
            </a:p>
          </p:txBody>
        </p:sp>
        <p:sp>
          <p:nvSpPr>
            <p:cNvPr id="28" name="ZoneTexte 27"/>
            <p:cNvSpPr txBox="1"/>
            <p:nvPr/>
          </p:nvSpPr>
          <p:spPr>
            <a:xfrm>
              <a:off x="5791200" y="5419725"/>
              <a:ext cx="600075" cy="276999"/>
            </a:xfrm>
            <a:prstGeom prst="rect">
              <a:avLst/>
            </a:prstGeom>
            <a:noFill/>
          </p:spPr>
          <p:txBody>
            <a:bodyPr wrap="square" rtlCol="0">
              <a:spAutoFit/>
            </a:bodyPr>
            <a:lstStyle/>
            <a:p>
              <a:r>
                <a:rPr lang="en-US" sz="1200"/>
                <a:t>255</a:t>
              </a:r>
            </a:p>
          </p:txBody>
        </p:sp>
        <p:sp>
          <p:nvSpPr>
            <p:cNvPr id="29" name="ZoneTexte 28"/>
            <p:cNvSpPr txBox="1"/>
            <p:nvPr/>
          </p:nvSpPr>
          <p:spPr>
            <a:xfrm>
              <a:off x="4010025" y="5495925"/>
              <a:ext cx="1371600" cy="276999"/>
            </a:xfrm>
            <a:prstGeom prst="rect">
              <a:avLst/>
            </a:prstGeom>
            <a:noFill/>
          </p:spPr>
          <p:txBody>
            <a:bodyPr wrap="square" rtlCol="0">
              <a:spAutoFit/>
            </a:bodyPr>
            <a:lstStyle/>
            <a:p>
              <a:pPr algn="ctr"/>
              <a:r>
                <a:rPr lang="en-US" sz="1200"/>
                <a:t>GL coding</a:t>
              </a:r>
            </a:p>
          </p:txBody>
        </p:sp>
        <p:sp>
          <p:nvSpPr>
            <p:cNvPr id="30" name="ZoneTexte 29"/>
            <p:cNvSpPr txBox="1"/>
            <p:nvPr/>
          </p:nvSpPr>
          <p:spPr>
            <a:xfrm rot="16200000">
              <a:off x="1905000" y="3400425"/>
              <a:ext cx="1371600" cy="276999"/>
            </a:xfrm>
            <a:prstGeom prst="rect">
              <a:avLst/>
            </a:prstGeom>
            <a:noFill/>
          </p:spPr>
          <p:txBody>
            <a:bodyPr wrap="square" rtlCol="0">
              <a:spAutoFit/>
            </a:bodyPr>
            <a:lstStyle/>
            <a:p>
              <a:pPr algn="ctr"/>
              <a:r>
                <a:rPr lang="en-US" sz="1200"/>
                <a:t>RGB coding</a:t>
              </a:r>
            </a:p>
          </p:txBody>
        </p:sp>
        <p:cxnSp>
          <p:nvCxnSpPr>
            <p:cNvPr id="32" name="Connecteur droit 31"/>
            <p:cNvCxnSpPr/>
            <p:nvPr/>
          </p:nvCxnSpPr>
          <p:spPr>
            <a:xfrm>
              <a:off x="3076574" y="2152650"/>
              <a:ext cx="2988000" cy="0"/>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cxnSp>
          <p:nvCxnSpPr>
            <p:cNvPr id="33" name="Connecteur droit 32"/>
            <p:cNvCxnSpPr/>
            <p:nvPr/>
          </p:nvCxnSpPr>
          <p:spPr>
            <a:xfrm rot="16200000">
              <a:off x="4581524" y="3657600"/>
              <a:ext cx="2988000" cy="0"/>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cxnSp>
          <p:nvCxnSpPr>
            <p:cNvPr id="34" name="Connecteur droit 33"/>
            <p:cNvCxnSpPr/>
            <p:nvPr/>
          </p:nvCxnSpPr>
          <p:spPr>
            <a:xfrm>
              <a:off x="3086099" y="3581400"/>
              <a:ext cx="1548000" cy="0"/>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cxnSp>
          <p:nvCxnSpPr>
            <p:cNvPr id="35" name="Connecteur droit 34"/>
            <p:cNvCxnSpPr/>
            <p:nvPr/>
          </p:nvCxnSpPr>
          <p:spPr>
            <a:xfrm rot="16200000">
              <a:off x="3863249" y="4377600"/>
              <a:ext cx="1548000" cy="0"/>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grpSp>
      <p:pic>
        <p:nvPicPr>
          <p:cNvPr id="37" name="Image 36" descr="FluorescentCells_grays.tif"/>
          <p:cNvPicPr>
            <a:picLocks noChangeAspect="1"/>
          </p:cNvPicPr>
          <p:nvPr/>
        </p:nvPicPr>
        <p:blipFill>
          <a:blip r:embed="rId5" cstate="print"/>
          <a:stretch>
            <a:fillRect/>
          </a:stretch>
        </p:blipFill>
        <p:spPr>
          <a:xfrm>
            <a:off x="6315078" y="1985962"/>
            <a:ext cx="2143161" cy="1980000"/>
          </a:xfrm>
          <a:prstGeom prst="rect">
            <a:avLst/>
          </a:prstGeom>
        </p:spPr>
      </p:pic>
      <p:pic>
        <p:nvPicPr>
          <p:cNvPr id="39" name="Image 38" descr="FluorescentCells_green.tif"/>
          <p:cNvPicPr>
            <a:picLocks noChangeAspect="1"/>
          </p:cNvPicPr>
          <p:nvPr/>
        </p:nvPicPr>
        <p:blipFill>
          <a:blip r:embed="rId6" cstate="print"/>
          <a:stretch>
            <a:fillRect/>
          </a:stretch>
        </p:blipFill>
        <p:spPr>
          <a:xfrm>
            <a:off x="6315078" y="4338637"/>
            <a:ext cx="2143161" cy="1980000"/>
          </a:xfrm>
          <a:prstGeom prst="rect">
            <a:avLst/>
          </a:prstGeom>
        </p:spPr>
      </p:pic>
      <p:sp>
        <p:nvSpPr>
          <p:cNvPr id="31" name="ZoneTexte 30"/>
          <p:cNvSpPr txBox="1"/>
          <p:nvPr/>
        </p:nvSpPr>
        <p:spPr>
          <a:xfrm>
            <a:off x="5810250" y="1143000"/>
            <a:ext cx="3076575" cy="369332"/>
          </a:xfrm>
          <a:prstGeom prst="rect">
            <a:avLst/>
          </a:prstGeom>
          <a:noFill/>
          <a:ln w="25400">
            <a:solidFill>
              <a:schemeClr val="tx1">
                <a:lumMod val="75000"/>
                <a:lumOff val="25000"/>
              </a:schemeClr>
            </a:solidFill>
          </a:ln>
        </p:spPr>
        <p:txBody>
          <a:bodyPr wrap="square" rtlCol="0">
            <a:spAutoFit/>
          </a:bodyPr>
          <a:lstStyle/>
          <a:p>
            <a:r>
              <a:rPr lang="en-US"/>
              <a:t>Path: Image \ Look up Table</a:t>
            </a:r>
          </a:p>
        </p:txBody>
      </p:sp>
      <p:sp>
        <p:nvSpPr>
          <p:cNvPr id="38" name="ZoneTexte 37"/>
          <p:cNvSpPr txBox="1"/>
          <p:nvPr/>
        </p:nvSpPr>
        <p:spPr>
          <a:xfrm>
            <a:off x="3229006" y="116632"/>
            <a:ext cx="2686121" cy="1077218"/>
          </a:xfrm>
          <a:prstGeom prst="rect">
            <a:avLst/>
          </a:prstGeom>
          <a:noFill/>
        </p:spPr>
        <p:txBody>
          <a:bodyPr wrap="none" rtlCol="0">
            <a:spAutoFit/>
          </a:bodyPr>
          <a:lstStyle/>
          <a:p>
            <a:pPr algn="ctr"/>
            <a:r>
              <a:rPr lang="en-US" sz="3200" b="1">
                <a:solidFill>
                  <a:schemeClr val="accent1"/>
                </a:solidFill>
              </a:rPr>
              <a:t>Look-up tables</a:t>
            </a:r>
          </a:p>
          <a:p>
            <a:pPr algn="ctr"/>
            <a:endParaRPr lang="en-US" sz="3200" b="1">
              <a:solidFill>
                <a:schemeClr val="accent1"/>
              </a:solidFill>
            </a:endParaRPr>
          </a:p>
        </p:txBody>
      </p:sp>
      <p:cxnSp>
        <p:nvCxnSpPr>
          <p:cNvPr id="41" name="Connecteur droit 40"/>
          <p:cNvCxnSpPr/>
          <p:nvPr/>
        </p:nvCxnSpPr>
        <p:spPr>
          <a:xfrm>
            <a:off x="0" y="836712"/>
            <a:ext cx="9144000"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2438404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 8" descr="LUTeditor.jpg"/>
          <p:cNvPicPr>
            <a:picLocks noChangeAspect="1"/>
          </p:cNvPicPr>
          <p:nvPr/>
        </p:nvPicPr>
        <p:blipFill>
          <a:blip r:embed="rId3" cstate="print"/>
          <a:stretch>
            <a:fillRect/>
          </a:stretch>
        </p:blipFill>
        <p:spPr>
          <a:xfrm>
            <a:off x="5824347" y="1153640"/>
            <a:ext cx="2082606" cy="2160000"/>
          </a:xfrm>
          <a:prstGeom prst="rect">
            <a:avLst/>
          </a:prstGeom>
        </p:spPr>
      </p:pic>
      <p:sp>
        <p:nvSpPr>
          <p:cNvPr id="13" name="ZoneTexte 12"/>
          <p:cNvSpPr txBox="1"/>
          <p:nvPr/>
        </p:nvSpPr>
        <p:spPr>
          <a:xfrm>
            <a:off x="1942450" y="1520987"/>
            <a:ext cx="3892412" cy="369332"/>
          </a:xfrm>
          <a:prstGeom prst="rect">
            <a:avLst/>
          </a:prstGeom>
          <a:noFill/>
        </p:spPr>
        <p:txBody>
          <a:bodyPr wrap="none" rtlCol="0">
            <a:spAutoFit/>
          </a:bodyPr>
          <a:lstStyle/>
          <a:p>
            <a:r>
              <a:rPr lang="en-US" b="1" dirty="0"/>
              <a:t>Application/creation of a look-up table</a:t>
            </a:r>
          </a:p>
        </p:txBody>
      </p:sp>
      <p:sp>
        <p:nvSpPr>
          <p:cNvPr id="14" name="ZoneTexte 13"/>
          <p:cNvSpPr txBox="1"/>
          <p:nvPr/>
        </p:nvSpPr>
        <p:spPr>
          <a:xfrm>
            <a:off x="859116" y="3723895"/>
            <a:ext cx="5190388" cy="369332"/>
          </a:xfrm>
          <a:prstGeom prst="rect">
            <a:avLst/>
          </a:prstGeom>
          <a:noFill/>
        </p:spPr>
        <p:txBody>
          <a:bodyPr wrap="square" rtlCol="0">
            <a:spAutoFit/>
          </a:bodyPr>
          <a:lstStyle/>
          <a:p>
            <a:pPr algn="ctr"/>
            <a:r>
              <a:rPr lang="en-US" b="1"/>
              <a:t>Overlay of the different fluorescence channels</a:t>
            </a:r>
          </a:p>
        </p:txBody>
      </p:sp>
      <p:sp>
        <p:nvSpPr>
          <p:cNvPr id="18" name="ZoneTexte 17"/>
          <p:cNvSpPr txBox="1"/>
          <p:nvPr/>
        </p:nvSpPr>
        <p:spPr>
          <a:xfrm>
            <a:off x="3166430" y="5849389"/>
            <a:ext cx="4018338" cy="369332"/>
          </a:xfrm>
          <a:prstGeom prst="rect">
            <a:avLst/>
          </a:prstGeom>
          <a:noFill/>
          <a:ln w="25400">
            <a:solidFill>
              <a:schemeClr val="tx1">
                <a:lumMod val="75000"/>
                <a:lumOff val="25000"/>
              </a:schemeClr>
            </a:solidFill>
          </a:ln>
        </p:spPr>
        <p:txBody>
          <a:bodyPr wrap="square" rtlCol="0">
            <a:spAutoFit/>
          </a:bodyPr>
          <a:lstStyle/>
          <a:p>
            <a:r>
              <a:rPr lang="en-US"/>
              <a:t>Path: Image \ Color \ Merge channels</a:t>
            </a:r>
          </a:p>
        </p:txBody>
      </p:sp>
      <p:sp>
        <p:nvSpPr>
          <p:cNvPr id="19" name="ZoneTexte 18"/>
          <p:cNvSpPr txBox="1"/>
          <p:nvPr/>
        </p:nvSpPr>
        <p:spPr>
          <a:xfrm>
            <a:off x="2370902" y="2538251"/>
            <a:ext cx="3040809" cy="369332"/>
          </a:xfrm>
          <a:prstGeom prst="rect">
            <a:avLst/>
          </a:prstGeom>
          <a:noFill/>
          <a:ln w="25400">
            <a:solidFill>
              <a:schemeClr val="tx1">
                <a:lumMod val="75000"/>
                <a:lumOff val="25000"/>
              </a:schemeClr>
            </a:solidFill>
          </a:ln>
        </p:spPr>
        <p:txBody>
          <a:bodyPr wrap="square" rtlCol="0">
            <a:spAutoFit/>
          </a:bodyPr>
          <a:lstStyle/>
          <a:p>
            <a:r>
              <a:rPr lang="en-US"/>
              <a:t>Path: Image \ Color \ Edit LUT</a:t>
            </a:r>
          </a:p>
        </p:txBody>
      </p:sp>
      <p:pic>
        <p:nvPicPr>
          <p:cNvPr id="27" name="Image 2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21010" y="4246321"/>
            <a:ext cx="1557980" cy="2340000"/>
          </a:xfrm>
          <a:prstGeom prst="rect">
            <a:avLst/>
          </a:prstGeom>
        </p:spPr>
      </p:pic>
      <p:pic>
        <p:nvPicPr>
          <p:cNvPr id="28" name="Image 2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260699" y="4468193"/>
            <a:ext cx="1445538" cy="1080000"/>
          </a:xfrm>
          <a:prstGeom prst="rect">
            <a:avLst/>
          </a:prstGeom>
        </p:spPr>
      </p:pic>
      <p:pic>
        <p:nvPicPr>
          <p:cNvPr id="29" name="Image 28"/>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477994" y="4468193"/>
            <a:ext cx="1445538" cy="1080000"/>
          </a:xfrm>
          <a:prstGeom prst="rect">
            <a:avLst/>
          </a:prstGeom>
        </p:spPr>
      </p:pic>
      <p:pic>
        <p:nvPicPr>
          <p:cNvPr id="30" name="Image 29"/>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086548" y="4258088"/>
            <a:ext cx="1927384" cy="1440000"/>
          </a:xfrm>
          <a:prstGeom prst="rect">
            <a:avLst/>
          </a:prstGeom>
        </p:spPr>
      </p:pic>
      <p:pic>
        <p:nvPicPr>
          <p:cNvPr id="31" name="Image 30"/>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745218" y="4465795"/>
            <a:ext cx="1445538" cy="1080000"/>
          </a:xfrm>
          <a:prstGeom prst="rect">
            <a:avLst/>
          </a:prstGeom>
        </p:spPr>
      </p:pic>
      <p:sp>
        <p:nvSpPr>
          <p:cNvPr id="32" name="ZoneTexte 31"/>
          <p:cNvSpPr txBox="1"/>
          <p:nvPr/>
        </p:nvSpPr>
        <p:spPr>
          <a:xfrm>
            <a:off x="3150495" y="4727279"/>
            <a:ext cx="292995" cy="523220"/>
          </a:xfrm>
          <a:prstGeom prst="rect">
            <a:avLst/>
          </a:prstGeom>
          <a:noFill/>
        </p:spPr>
        <p:txBody>
          <a:bodyPr wrap="square" rtlCol="0">
            <a:spAutoFit/>
          </a:bodyPr>
          <a:lstStyle/>
          <a:p>
            <a:r>
              <a:rPr lang="en-US" sz="2800" b="1"/>
              <a:t>+</a:t>
            </a:r>
          </a:p>
        </p:txBody>
      </p:sp>
      <p:sp>
        <p:nvSpPr>
          <p:cNvPr id="33" name="ZoneTexte 32"/>
          <p:cNvSpPr txBox="1"/>
          <p:nvPr/>
        </p:nvSpPr>
        <p:spPr>
          <a:xfrm>
            <a:off x="4915445" y="4721364"/>
            <a:ext cx="292995" cy="523220"/>
          </a:xfrm>
          <a:prstGeom prst="rect">
            <a:avLst/>
          </a:prstGeom>
          <a:noFill/>
        </p:spPr>
        <p:txBody>
          <a:bodyPr wrap="square" rtlCol="0">
            <a:spAutoFit/>
          </a:bodyPr>
          <a:lstStyle/>
          <a:p>
            <a:r>
              <a:rPr lang="en-US" sz="2800" b="1"/>
              <a:t>+</a:t>
            </a:r>
          </a:p>
        </p:txBody>
      </p:sp>
      <p:sp>
        <p:nvSpPr>
          <p:cNvPr id="34" name="ZoneTexte 33"/>
          <p:cNvSpPr txBox="1"/>
          <p:nvPr/>
        </p:nvSpPr>
        <p:spPr>
          <a:xfrm>
            <a:off x="6709292" y="4732914"/>
            <a:ext cx="292995" cy="523220"/>
          </a:xfrm>
          <a:prstGeom prst="rect">
            <a:avLst/>
          </a:prstGeom>
          <a:noFill/>
        </p:spPr>
        <p:txBody>
          <a:bodyPr wrap="square" rtlCol="0">
            <a:spAutoFit/>
          </a:bodyPr>
          <a:lstStyle/>
          <a:p>
            <a:r>
              <a:rPr lang="en-US" sz="2800" b="1"/>
              <a:t>=</a:t>
            </a:r>
          </a:p>
        </p:txBody>
      </p:sp>
      <p:sp>
        <p:nvSpPr>
          <p:cNvPr id="35" name="ZoneTexte 34"/>
          <p:cNvSpPr txBox="1"/>
          <p:nvPr/>
        </p:nvSpPr>
        <p:spPr>
          <a:xfrm>
            <a:off x="1749247" y="116632"/>
            <a:ext cx="5645649" cy="1077218"/>
          </a:xfrm>
          <a:prstGeom prst="rect">
            <a:avLst/>
          </a:prstGeom>
          <a:noFill/>
        </p:spPr>
        <p:txBody>
          <a:bodyPr wrap="none" rtlCol="0">
            <a:spAutoFit/>
          </a:bodyPr>
          <a:lstStyle/>
          <a:p>
            <a:pPr algn="ctr"/>
            <a:r>
              <a:rPr lang="en-US" sz="3200" b="1" dirty="0" smtClean="0">
                <a:solidFill>
                  <a:schemeClr val="accent1"/>
                </a:solidFill>
              </a:rPr>
              <a:t>Look up tables / Merge channel </a:t>
            </a:r>
            <a:endParaRPr lang="en-US" sz="3200" b="1" dirty="0">
              <a:solidFill>
                <a:schemeClr val="accent1"/>
              </a:solidFill>
            </a:endParaRPr>
          </a:p>
          <a:p>
            <a:pPr algn="ctr"/>
            <a:endParaRPr lang="en-US" sz="3200" b="1" dirty="0">
              <a:solidFill>
                <a:schemeClr val="accent1"/>
              </a:solidFill>
            </a:endParaRPr>
          </a:p>
        </p:txBody>
      </p:sp>
      <p:cxnSp>
        <p:nvCxnSpPr>
          <p:cNvPr id="36" name="Connecteur droit 35"/>
          <p:cNvCxnSpPr/>
          <p:nvPr/>
        </p:nvCxnSpPr>
        <p:spPr>
          <a:xfrm>
            <a:off x="0" y="836712"/>
            <a:ext cx="9144000"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7" name="ZoneTexte 36"/>
          <p:cNvSpPr txBox="1"/>
          <p:nvPr/>
        </p:nvSpPr>
        <p:spPr>
          <a:xfrm>
            <a:off x="2370902" y="2010106"/>
            <a:ext cx="3076575" cy="369332"/>
          </a:xfrm>
          <a:prstGeom prst="rect">
            <a:avLst/>
          </a:prstGeom>
          <a:noFill/>
          <a:ln w="25400">
            <a:solidFill>
              <a:schemeClr val="tx1">
                <a:lumMod val="75000"/>
                <a:lumOff val="25000"/>
              </a:schemeClr>
            </a:solidFill>
          </a:ln>
        </p:spPr>
        <p:txBody>
          <a:bodyPr wrap="square" rtlCol="0">
            <a:spAutoFit/>
          </a:bodyPr>
          <a:lstStyle/>
          <a:p>
            <a:r>
              <a:rPr lang="en-US"/>
              <a:t>Path: Image \ Look up Table</a:t>
            </a:r>
          </a:p>
        </p:txBody>
      </p:sp>
    </p:spTree>
    <p:extLst>
      <p:ext uri="{BB962C8B-B14F-4D97-AF65-F5344CB8AC3E}">
        <p14:creationId xmlns:p14="http://schemas.microsoft.com/office/powerpoint/2010/main" val="141721983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ZoneTexte 12"/>
          <p:cNvSpPr txBox="1"/>
          <p:nvPr/>
        </p:nvSpPr>
        <p:spPr>
          <a:xfrm>
            <a:off x="775415" y="4635300"/>
            <a:ext cx="2926635" cy="369332"/>
          </a:xfrm>
          <a:prstGeom prst="rect">
            <a:avLst/>
          </a:prstGeom>
          <a:noFill/>
        </p:spPr>
        <p:txBody>
          <a:bodyPr wrap="none" rtlCol="0">
            <a:spAutoFit/>
          </a:bodyPr>
          <a:lstStyle/>
          <a:p>
            <a:r>
              <a:rPr lang="en-US" b="1" dirty="0"/>
              <a:t>Creation of a stack of images</a:t>
            </a:r>
          </a:p>
        </p:txBody>
      </p:sp>
      <p:sp>
        <p:nvSpPr>
          <p:cNvPr id="14" name="ZoneTexte 13"/>
          <p:cNvSpPr txBox="1"/>
          <p:nvPr/>
        </p:nvSpPr>
        <p:spPr>
          <a:xfrm>
            <a:off x="1314911" y="1515658"/>
            <a:ext cx="4233394" cy="369332"/>
          </a:xfrm>
          <a:prstGeom prst="rect">
            <a:avLst/>
          </a:prstGeom>
          <a:noFill/>
        </p:spPr>
        <p:txBody>
          <a:bodyPr wrap="square" rtlCol="0">
            <a:spAutoFit/>
          </a:bodyPr>
          <a:lstStyle/>
          <a:p>
            <a:r>
              <a:rPr lang="en-US" b="1" dirty="0"/>
              <a:t>Convert to RGB</a:t>
            </a:r>
          </a:p>
        </p:txBody>
      </p:sp>
      <p:sp>
        <p:nvSpPr>
          <p:cNvPr id="18" name="ZoneTexte 17"/>
          <p:cNvSpPr txBox="1"/>
          <p:nvPr/>
        </p:nvSpPr>
        <p:spPr>
          <a:xfrm>
            <a:off x="5548305" y="1545008"/>
            <a:ext cx="3154261" cy="369332"/>
          </a:xfrm>
          <a:prstGeom prst="rect">
            <a:avLst/>
          </a:prstGeom>
          <a:noFill/>
          <a:ln w="25400">
            <a:solidFill>
              <a:schemeClr val="tx1">
                <a:lumMod val="75000"/>
                <a:lumOff val="25000"/>
              </a:schemeClr>
            </a:solidFill>
          </a:ln>
        </p:spPr>
        <p:txBody>
          <a:bodyPr wrap="square" rtlCol="0">
            <a:spAutoFit/>
          </a:bodyPr>
          <a:lstStyle/>
          <a:p>
            <a:r>
              <a:rPr lang="en-US"/>
              <a:t>Path: Image \ Type \ RGB Color</a:t>
            </a:r>
          </a:p>
        </p:txBody>
      </p:sp>
      <p:sp>
        <p:nvSpPr>
          <p:cNvPr id="19" name="ZoneTexte 18"/>
          <p:cNvSpPr txBox="1"/>
          <p:nvPr/>
        </p:nvSpPr>
        <p:spPr>
          <a:xfrm>
            <a:off x="3801975" y="4643974"/>
            <a:ext cx="4361095" cy="369332"/>
          </a:xfrm>
          <a:prstGeom prst="rect">
            <a:avLst/>
          </a:prstGeom>
          <a:noFill/>
          <a:ln w="25400">
            <a:solidFill>
              <a:schemeClr val="tx1">
                <a:lumMod val="75000"/>
                <a:lumOff val="25000"/>
              </a:schemeClr>
            </a:solidFill>
          </a:ln>
        </p:spPr>
        <p:txBody>
          <a:bodyPr wrap="square" rtlCol="0">
            <a:spAutoFit/>
          </a:bodyPr>
          <a:lstStyle/>
          <a:p>
            <a:r>
              <a:rPr lang="en-US" dirty="0"/>
              <a:t>Path: Image \ Stacks \ Images to Stack</a:t>
            </a:r>
          </a:p>
        </p:txBody>
      </p:sp>
      <p:pic>
        <p:nvPicPr>
          <p:cNvPr id="2" name="Imag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492921" y="2114271"/>
            <a:ext cx="2368525" cy="1440000"/>
          </a:xfrm>
          <a:prstGeom prst="rect">
            <a:avLst/>
          </a:prstGeom>
        </p:spPr>
      </p:pic>
      <p:pic>
        <p:nvPicPr>
          <p:cNvPr id="3" name="Image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164619" y="2114271"/>
            <a:ext cx="2317241" cy="1440000"/>
          </a:xfrm>
          <a:prstGeom prst="rect">
            <a:avLst/>
          </a:prstGeom>
        </p:spPr>
      </p:pic>
      <p:sp>
        <p:nvSpPr>
          <p:cNvPr id="4" name="Flèche droite 3"/>
          <p:cNvSpPr/>
          <p:nvPr/>
        </p:nvSpPr>
        <p:spPr>
          <a:xfrm>
            <a:off x="3861446" y="2642876"/>
            <a:ext cx="1374556" cy="305268"/>
          </a:xfrm>
          <a:prstGeom prst="right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Connecteur droit 15"/>
          <p:cNvCxnSpPr/>
          <p:nvPr/>
        </p:nvCxnSpPr>
        <p:spPr>
          <a:xfrm>
            <a:off x="2734046" y="2982648"/>
            <a:ext cx="288341"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0" name="Connecteur droit 19"/>
          <p:cNvCxnSpPr/>
          <p:nvPr/>
        </p:nvCxnSpPr>
        <p:spPr>
          <a:xfrm>
            <a:off x="6288054" y="2948526"/>
            <a:ext cx="288341"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24" name="ZoneTexte 23"/>
          <p:cNvSpPr txBox="1"/>
          <p:nvPr/>
        </p:nvSpPr>
        <p:spPr>
          <a:xfrm>
            <a:off x="1749241" y="116632"/>
            <a:ext cx="5645649" cy="1077218"/>
          </a:xfrm>
          <a:prstGeom prst="rect">
            <a:avLst/>
          </a:prstGeom>
          <a:noFill/>
        </p:spPr>
        <p:txBody>
          <a:bodyPr wrap="none" rtlCol="0">
            <a:spAutoFit/>
          </a:bodyPr>
          <a:lstStyle/>
          <a:p>
            <a:pPr algn="ctr"/>
            <a:r>
              <a:rPr lang="en-US" sz="3200" b="1" dirty="0">
                <a:solidFill>
                  <a:schemeClr val="accent1"/>
                </a:solidFill>
              </a:rPr>
              <a:t>Look up tables / Merge channel </a:t>
            </a:r>
          </a:p>
          <a:p>
            <a:pPr algn="ctr"/>
            <a:endParaRPr lang="en-US" sz="3200" b="1" dirty="0">
              <a:solidFill>
                <a:schemeClr val="accent1"/>
              </a:solidFill>
            </a:endParaRPr>
          </a:p>
        </p:txBody>
      </p:sp>
      <p:cxnSp>
        <p:nvCxnSpPr>
          <p:cNvPr id="25" name="Connecteur droit 24"/>
          <p:cNvCxnSpPr/>
          <p:nvPr/>
        </p:nvCxnSpPr>
        <p:spPr>
          <a:xfrm>
            <a:off x="0" y="836712"/>
            <a:ext cx="9144000"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5789451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ZoneTexte 7"/>
          <p:cNvSpPr txBox="1"/>
          <p:nvPr/>
        </p:nvSpPr>
        <p:spPr>
          <a:xfrm>
            <a:off x="495300" y="1193801"/>
            <a:ext cx="8331200" cy="4462760"/>
          </a:xfrm>
          <a:prstGeom prst="rect">
            <a:avLst/>
          </a:prstGeom>
          <a:noFill/>
        </p:spPr>
        <p:txBody>
          <a:bodyPr wrap="square" rtlCol="0">
            <a:spAutoFit/>
          </a:bodyPr>
          <a:lstStyle/>
          <a:p>
            <a:r>
              <a:rPr lang="en-US" i="1" dirty="0"/>
              <a:t>Images management</a:t>
            </a:r>
          </a:p>
          <a:p>
            <a:pPr>
              <a:buFont typeface="Arial" pitchFamily="34" charset="0"/>
              <a:buChar char="•"/>
            </a:pPr>
            <a:r>
              <a:rPr lang="en-US" dirty="0"/>
              <a:t> File &gt; Import &gt; Image Sequence… </a:t>
            </a:r>
            <a:r>
              <a:rPr lang="en-US" sz="1600" dirty="0">
                <a:solidFill>
                  <a:schemeClr val="bg1">
                    <a:lumMod val="50000"/>
                  </a:schemeClr>
                </a:solidFill>
              </a:rPr>
              <a:t>Open an image sequence with name criteria</a:t>
            </a:r>
          </a:p>
          <a:p>
            <a:pPr>
              <a:buFont typeface="Arial" pitchFamily="34" charset="0"/>
              <a:buChar char="•"/>
            </a:pPr>
            <a:r>
              <a:rPr lang="en-US" dirty="0"/>
              <a:t> Window &gt; Tile</a:t>
            </a:r>
            <a:r>
              <a:rPr lang="en-US" sz="1600" dirty="0">
                <a:solidFill>
                  <a:schemeClr val="bg1">
                    <a:lumMod val="50000"/>
                  </a:schemeClr>
                </a:solidFill>
              </a:rPr>
              <a:t>  Image reorganization on the desktop</a:t>
            </a:r>
            <a:endParaRPr lang="en-US" sz="1600" dirty="0"/>
          </a:p>
          <a:p>
            <a:pPr>
              <a:buFont typeface="Arial" pitchFamily="34" charset="0"/>
              <a:buChar char="•"/>
            </a:pPr>
            <a:r>
              <a:rPr lang="en-US" dirty="0"/>
              <a:t> Image selection &gt;  Entry </a:t>
            </a:r>
            <a:r>
              <a:rPr lang="en-US" sz="1600" dirty="0">
                <a:solidFill>
                  <a:schemeClr val="bg1">
                    <a:lumMod val="50000"/>
                  </a:schemeClr>
                </a:solidFill>
              </a:rPr>
              <a:t>Move the Fiji window to the foreground</a:t>
            </a:r>
            <a:endParaRPr lang="en-US" sz="1600" dirty="0"/>
          </a:p>
          <a:p>
            <a:pPr>
              <a:buFont typeface="Arial" pitchFamily="34" charset="0"/>
              <a:buChar char="•"/>
            </a:pPr>
            <a:r>
              <a:rPr lang="en-US" dirty="0"/>
              <a:t> File &gt; Close All</a:t>
            </a:r>
            <a:r>
              <a:rPr lang="en-US" sz="1600" dirty="0">
                <a:solidFill>
                  <a:schemeClr val="bg1">
                    <a:lumMod val="50000"/>
                  </a:schemeClr>
                </a:solidFill>
              </a:rPr>
              <a:t> Close all opened images</a:t>
            </a:r>
          </a:p>
          <a:p>
            <a:pPr>
              <a:buFont typeface="Arial" pitchFamily="34" charset="0"/>
              <a:buChar char="•"/>
            </a:pPr>
            <a:r>
              <a:rPr lang="en-US" dirty="0"/>
              <a:t> File &gt; Save As… </a:t>
            </a:r>
            <a:r>
              <a:rPr lang="en-US" sz="1600" dirty="0">
                <a:solidFill>
                  <a:schemeClr val="bg1">
                    <a:lumMod val="50000"/>
                  </a:schemeClr>
                </a:solidFill>
              </a:rPr>
              <a:t>Save with the chosen format</a:t>
            </a:r>
          </a:p>
          <a:p>
            <a:pPr>
              <a:buFont typeface="Arial" pitchFamily="34" charset="0"/>
              <a:buChar char="•"/>
            </a:pPr>
            <a:r>
              <a:rPr lang="en-US" dirty="0"/>
              <a:t> Process &gt; Repeat Command (Ctrl + </a:t>
            </a:r>
            <a:r>
              <a:rPr lang="en-US" dirty="0" err="1"/>
              <a:t>Maj</a:t>
            </a:r>
            <a:r>
              <a:rPr lang="en-US" dirty="0"/>
              <a:t> + R) </a:t>
            </a:r>
            <a:r>
              <a:rPr lang="en-US" sz="1600" dirty="0">
                <a:solidFill>
                  <a:schemeClr val="bg1">
                    <a:lumMod val="50000"/>
                  </a:schemeClr>
                </a:solidFill>
              </a:rPr>
              <a:t>Repeat the last used command</a:t>
            </a:r>
          </a:p>
          <a:p>
            <a:pPr>
              <a:buFont typeface="Arial" pitchFamily="34" charset="0"/>
              <a:buChar char="•"/>
            </a:pPr>
            <a:r>
              <a:rPr lang="en-US" sz="1600" dirty="0">
                <a:solidFill>
                  <a:schemeClr val="bg1">
                    <a:lumMod val="50000"/>
                  </a:schemeClr>
                </a:solidFill>
              </a:rPr>
              <a:t> </a:t>
            </a:r>
            <a:r>
              <a:rPr lang="en-US" dirty="0"/>
              <a:t>Plugin &gt; Utilities &gt; Control Panel… </a:t>
            </a:r>
            <a:r>
              <a:rPr lang="en-US" sz="1600" dirty="0">
                <a:solidFill>
                  <a:schemeClr val="bg1">
                    <a:lumMod val="50000"/>
                  </a:schemeClr>
                </a:solidFill>
              </a:rPr>
              <a:t>Extraction of a specific menu on the desktop</a:t>
            </a:r>
          </a:p>
          <a:p>
            <a:pPr>
              <a:buFont typeface="Arial" pitchFamily="34" charset="0"/>
              <a:buChar char="•"/>
            </a:pPr>
            <a:endParaRPr lang="en-US" sz="1400" dirty="0"/>
          </a:p>
          <a:p>
            <a:r>
              <a:rPr lang="en-US" i="1" dirty="0"/>
              <a:t>Images manipulation</a:t>
            </a:r>
          </a:p>
          <a:p>
            <a:pPr>
              <a:buFont typeface="Arial" pitchFamily="34" charset="0"/>
              <a:buChar char="•"/>
            </a:pPr>
            <a:r>
              <a:rPr lang="en-US" dirty="0"/>
              <a:t> Image &gt; Show Info… (Ctrl + I) </a:t>
            </a:r>
            <a:r>
              <a:rPr lang="en-US" sz="1600" dirty="0">
                <a:solidFill>
                  <a:schemeClr val="bg1">
                    <a:lumMod val="50000"/>
                  </a:schemeClr>
                </a:solidFill>
              </a:rPr>
              <a:t>Displays info about images</a:t>
            </a:r>
          </a:p>
          <a:p>
            <a:pPr>
              <a:buFont typeface="Arial" pitchFamily="34" charset="0"/>
              <a:buChar char="•"/>
            </a:pPr>
            <a:r>
              <a:rPr lang="en-US" dirty="0"/>
              <a:t> Analyze &gt; Histogram (Ctrl + H)</a:t>
            </a:r>
            <a:r>
              <a:rPr lang="en-US" sz="1600" dirty="0">
                <a:solidFill>
                  <a:schemeClr val="bg1">
                    <a:lumMod val="50000"/>
                  </a:schemeClr>
                </a:solidFill>
              </a:rPr>
              <a:t> Displays the Gray level histogram</a:t>
            </a:r>
            <a:endParaRPr lang="en-US" sz="1600" dirty="0"/>
          </a:p>
          <a:p>
            <a:pPr>
              <a:buFont typeface="Arial" pitchFamily="34" charset="0"/>
              <a:buChar char="•"/>
            </a:pPr>
            <a:r>
              <a:rPr lang="en-US" dirty="0"/>
              <a:t> Image &gt; Adjust &gt; Brightness/Contrast… (Ctrl + </a:t>
            </a:r>
            <a:r>
              <a:rPr lang="en-US" dirty="0" err="1"/>
              <a:t>Maj</a:t>
            </a:r>
            <a:r>
              <a:rPr lang="en-US" dirty="0"/>
              <a:t> + C)</a:t>
            </a:r>
            <a:r>
              <a:rPr lang="en-US" sz="1600" dirty="0">
                <a:solidFill>
                  <a:schemeClr val="bg1">
                    <a:lumMod val="50000"/>
                  </a:schemeClr>
                </a:solidFill>
              </a:rPr>
              <a:t> Histogram linear modifications</a:t>
            </a:r>
          </a:p>
          <a:p>
            <a:pPr>
              <a:buFont typeface="Arial" pitchFamily="34" charset="0"/>
              <a:buChar char="•"/>
            </a:pPr>
            <a:r>
              <a:rPr lang="en-US" dirty="0"/>
              <a:t> Process &gt; Math </a:t>
            </a:r>
            <a:r>
              <a:rPr lang="en-US" sz="1600" dirty="0">
                <a:solidFill>
                  <a:schemeClr val="bg1">
                    <a:lumMod val="50000"/>
                  </a:schemeClr>
                </a:solidFill>
              </a:rPr>
              <a:t>Apply mathematical operation to the selected image</a:t>
            </a:r>
          </a:p>
          <a:p>
            <a:pPr>
              <a:buFont typeface="Arial" pitchFamily="34" charset="0"/>
              <a:buChar char="•"/>
            </a:pPr>
            <a:r>
              <a:rPr lang="en-US" dirty="0"/>
              <a:t> Process &gt; Subtract Background… </a:t>
            </a:r>
            <a:r>
              <a:rPr lang="en-US" sz="1600" dirty="0">
                <a:solidFill>
                  <a:schemeClr val="bg1">
                    <a:lumMod val="50000"/>
                  </a:schemeClr>
                </a:solidFill>
              </a:rPr>
              <a:t>Rolling ball radius to subtract the background</a:t>
            </a:r>
            <a:endParaRPr lang="en-US" dirty="0"/>
          </a:p>
          <a:p>
            <a:pPr>
              <a:buFont typeface="Arial" pitchFamily="34" charset="0"/>
              <a:buChar char="•"/>
            </a:pPr>
            <a:r>
              <a:rPr lang="en-US" dirty="0"/>
              <a:t> Process &gt; Math &gt; Gamma… </a:t>
            </a:r>
            <a:r>
              <a:rPr lang="en-US" sz="1600" dirty="0">
                <a:solidFill>
                  <a:schemeClr val="bg1">
                    <a:lumMod val="50000"/>
                  </a:schemeClr>
                </a:solidFill>
              </a:rPr>
              <a:t>Non linear modification of the histogram</a:t>
            </a:r>
          </a:p>
        </p:txBody>
      </p:sp>
      <p:sp>
        <p:nvSpPr>
          <p:cNvPr id="4" name="ZoneTexte 3"/>
          <p:cNvSpPr txBox="1"/>
          <p:nvPr/>
        </p:nvSpPr>
        <p:spPr>
          <a:xfrm>
            <a:off x="3752723" y="116632"/>
            <a:ext cx="1638782" cy="584775"/>
          </a:xfrm>
          <a:prstGeom prst="rect">
            <a:avLst/>
          </a:prstGeom>
          <a:noFill/>
        </p:spPr>
        <p:txBody>
          <a:bodyPr wrap="none" rtlCol="0">
            <a:spAutoFit/>
          </a:bodyPr>
          <a:lstStyle/>
          <a:p>
            <a:pPr algn="ctr"/>
            <a:r>
              <a:rPr lang="en-US" sz="3200" b="1">
                <a:solidFill>
                  <a:schemeClr val="accent1"/>
                </a:solidFill>
              </a:rPr>
              <a:t>Glossary</a:t>
            </a:r>
          </a:p>
        </p:txBody>
      </p:sp>
      <p:cxnSp>
        <p:nvCxnSpPr>
          <p:cNvPr id="5" name="Connecteur droit 4"/>
          <p:cNvCxnSpPr/>
          <p:nvPr/>
        </p:nvCxnSpPr>
        <p:spPr>
          <a:xfrm>
            <a:off x="0" y="836712"/>
            <a:ext cx="9144000"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e 5"/>
          <p:cNvGrpSpPr>
            <a:grpSpLocks noChangeAspect="1"/>
          </p:cNvGrpSpPr>
          <p:nvPr/>
        </p:nvGrpSpPr>
        <p:grpSpPr>
          <a:xfrm>
            <a:off x="4472726" y="3560046"/>
            <a:ext cx="3960000" cy="1955556"/>
            <a:chOff x="4898337" y="2838734"/>
            <a:chExt cx="3009900" cy="2190324"/>
          </a:xfrm>
        </p:grpSpPr>
        <p:pic>
          <p:nvPicPr>
            <p:cNvPr id="8" name="Image 7"/>
            <p:cNvPicPr>
              <a:picLocks noChangeAspect="1"/>
            </p:cNvPicPr>
            <p:nvPr/>
          </p:nvPicPr>
          <p:blipFill rotWithShape="1">
            <a:blip r:embed="rId3" cstate="print">
              <a:extLst>
                <a:ext uri="{28A0092B-C50C-407E-A947-70E740481C1C}">
                  <a14:useLocalDpi xmlns:a14="http://schemas.microsoft.com/office/drawing/2010/main" val="0"/>
                </a:ext>
              </a:extLst>
            </a:blip>
            <a:srcRect t="8018"/>
            <a:stretch/>
          </p:blipFill>
          <p:spPr>
            <a:xfrm>
              <a:off x="4898337" y="2838734"/>
              <a:ext cx="3009900" cy="2190324"/>
            </a:xfrm>
            <a:prstGeom prst="rect">
              <a:avLst/>
            </a:prstGeom>
          </p:spPr>
        </p:pic>
        <p:sp>
          <p:nvSpPr>
            <p:cNvPr id="9" name="Rectangle 8"/>
            <p:cNvSpPr/>
            <p:nvPr/>
          </p:nvSpPr>
          <p:spPr>
            <a:xfrm>
              <a:off x="7096836" y="4844955"/>
              <a:ext cx="708367" cy="18410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7" name="Groupe 16"/>
          <p:cNvGrpSpPr/>
          <p:nvPr/>
        </p:nvGrpSpPr>
        <p:grpSpPr>
          <a:xfrm rot="5400000">
            <a:off x="353961" y="1845566"/>
            <a:ext cx="2194471" cy="1010640"/>
            <a:chOff x="418554" y="2152650"/>
            <a:chExt cx="2194471" cy="1010640"/>
          </a:xfrm>
        </p:grpSpPr>
        <p:cxnSp>
          <p:nvCxnSpPr>
            <p:cNvPr id="3" name="Connecteur en arc 2"/>
            <p:cNvCxnSpPr/>
            <p:nvPr/>
          </p:nvCxnSpPr>
          <p:spPr>
            <a:xfrm rot="1920000" flipV="1">
              <a:off x="428625" y="2152650"/>
              <a:ext cx="857250" cy="657225"/>
            </a:xfrm>
            <a:prstGeom prst="curvedConnector3">
              <a:avLst/>
            </a:prstGeom>
            <a:ln w="28575">
              <a:solidFill>
                <a:srgbClr val="FFC000"/>
              </a:solidFill>
              <a:tailEnd type="arrow"/>
            </a:ln>
          </p:spPr>
          <p:style>
            <a:lnRef idx="1">
              <a:schemeClr val="accent1"/>
            </a:lnRef>
            <a:fillRef idx="0">
              <a:schemeClr val="accent1"/>
            </a:fillRef>
            <a:effectRef idx="0">
              <a:schemeClr val="accent1"/>
            </a:effectRef>
            <a:fontRef idx="minor">
              <a:schemeClr val="tx1"/>
            </a:fontRef>
          </p:style>
        </p:cxnSp>
        <p:cxnSp>
          <p:nvCxnSpPr>
            <p:cNvPr id="12" name="Connecteur en arc 11"/>
            <p:cNvCxnSpPr/>
            <p:nvPr/>
          </p:nvCxnSpPr>
          <p:spPr>
            <a:xfrm rot="1920000" flipV="1">
              <a:off x="418554" y="2324101"/>
              <a:ext cx="857250" cy="657225"/>
            </a:xfrm>
            <a:prstGeom prst="curvedConnector3">
              <a:avLst/>
            </a:prstGeom>
            <a:ln w="28575">
              <a:solidFill>
                <a:srgbClr val="FFC000"/>
              </a:solidFill>
              <a:tailEnd type="arrow"/>
            </a:ln>
          </p:spPr>
          <p:style>
            <a:lnRef idx="1">
              <a:schemeClr val="accent1"/>
            </a:lnRef>
            <a:fillRef idx="0">
              <a:schemeClr val="accent1"/>
            </a:fillRef>
            <a:effectRef idx="0">
              <a:schemeClr val="accent1"/>
            </a:effectRef>
            <a:fontRef idx="minor">
              <a:schemeClr val="tx1"/>
            </a:fontRef>
          </p:style>
        </p:cxnSp>
        <p:cxnSp>
          <p:nvCxnSpPr>
            <p:cNvPr id="13" name="Connecteur en arc 12"/>
            <p:cNvCxnSpPr/>
            <p:nvPr/>
          </p:nvCxnSpPr>
          <p:spPr>
            <a:xfrm rot="1920000" flipV="1">
              <a:off x="418554" y="2506065"/>
              <a:ext cx="857250" cy="657225"/>
            </a:xfrm>
            <a:prstGeom prst="curvedConnector3">
              <a:avLst/>
            </a:prstGeom>
            <a:ln w="28575">
              <a:solidFill>
                <a:srgbClr val="FFC000"/>
              </a:solidFill>
              <a:tailEnd type="arrow"/>
            </a:ln>
          </p:spPr>
          <p:style>
            <a:lnRef idx="1">
              <a:schemeClr val="accent1"/>
            </a:lnRef>
            <a:fillRef idx="0">
              <a:schemeClr val="accent1"/>
            </a:fillRef>
            <a:effectRef idx="0">
              <a:schemeClr val="accent1"/>
            </a:effectRef>
            <a:fontRef idx="minor">
              <a:schemeClr val="tx1"/>
            </a:fontRef>
          </p:style>
        </p:cxnSp>
        <p:sp>
          <p:nvSpPr>
            <p:cNvPr id="4" name="Rectangle 3"/>
            <p:cNvSpPr/>
            <p:nvPr/>
          </p:nvSpPr>
          <p:spPr>
            <a:xfrm>
              <a:off x="1490133" y="2209800"/>
              <a:ext cx="252942" cy="767754"/>
            </a:xfrm>
            <a:prstGeom prst="rect">
              <a:avLst/>
            </a:prstGeom>
            <a:solidFill>
              <a:srgbClr val="A0A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6" name="Groupe 15"/>
            <p:cNvGrpSpPr/>
            <p:nvPr/>
          </p:nvGrpSpPr>
          <p:grpSpPr>
            <a:xfrm>
              <a:off x="1835746" y="2209800"/>
              <a:ext cx="777279" cy="767754"/>
              <a:chOff x="1940521" y="2209800"/>
              <a:chExt cx="777279" cy="767754"/>
            </a:xfrm>
          </p:grpSpPr>
          <p:sp>
            <p:nvSpPr>
              <p:cNvPr id="5" name="Demi-cadre 4"/>
              <p:cNvSpPr/>
              <p:nvPr/>
            </p:nvSpPr>
            <p:spPr>
              <a:xfrm rot="5400000">
                <a:off x="2168823" y="1981498"/>
                <a:ext cx="320675" cy="777279"/>
              </a:xfrm>
              <a:prstGeom prst="halfFram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Demi-cadre 14"/>
              <p:cNvSpPr/>
              <p:nvPr/>
            </p:nvSpPr>
            <p:spPr>
              <a:xfrm rot="16200000" flipV="1">
                <a:off x="2168823" y="2428577"/>
                <a:ext cx="320675" cy="777279"/>
              </a:xfrm>
              <a:prstGeom prst="halfFram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Rectangle 13"/>
              <p:cNvSpPr/>
              <p:nvPr/>
            </p:nvSpPr>
            <p:spPr>
              <a:xfrm>
                <a:off x="2581275" y="2209800"/>
                <a:ext cx="133350" cy="767754"/>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9" name="Demi-cadre 18"/>
          <p:cNvSpPr/>
          <p:nvPr/>
        </p:nvSpPr>
        <p:spPr>
          <a:xfrm rot="10800000">
            <a:off x="2531192" y="2661318"/>
            <a:ext cx="320675" cy="777279"/>
          </a:xfrm>
          <a:prstGeom prst="halfFram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0" name="Demi-cadre 19"/>
          <p:cNvSpPr/>
          <p:nvPr/>
        </p:nvSpPr>
        <p:spPr>
          <a:xfrm flipV="1">
            <a:off x="2084113" y="2661318"/>
            <a:ext cx="320675" cy="777279"/>
          </a:xfrm>
          <a:prstGeom prst="halfFram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1" name="Rectangle 20"/>
          <p:cNvSpPr/>
          <p:nvPr/>
        </p:nvSpPr>
        <p:spPr>
          <a:xfrm rot="5400000">
            <a:off x="2401315" y="2984870"/>
            <a:ext cx="133350" cy="767754"/>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Demi-cadre 21"/>
          <p:cNvSpPr/>
          <p:nvPr/>
        </p:nvSpPr>
        <p:spPr>
          <a:xfrm rot="10800000">
            <a:off x="3493217" y="2661318"/>
            <a:ext cx="320675" cy="777279"/>
          </a:xfrm>
          <a:prstGeom prst="halfFram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3" name="Demi-cadre 22"/>
          <p:cNvSpPr/>
          <p:nvPr/>
        </p:nvSpPr>
        <p:spPr>
          <a:xfrm flipV="1">
            <a:off x="3046138" y="2661318"/>
            <a:ext cx="320675" cy="777279"/>
          </a:xfrm>
          <a:prstGeom prst="halfFram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4" name="Rectangle 23"/>
          <p:cNvSpPr/>
          <p:nvPr/>
        </p:nvSpPr>
        <p:spPr>
          <a:xfrm rot="5400000">
            <a:off x="3363340" y="2984870"/>
            <a:ext cx="133350" cy="767754"/>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5" name="Connecteur droit avec flèche 24"/>
          <p:cNvCxnSpPr/>
          <p:nvPr/>
        </p:nvCxnSpPr>
        <p:spPr>
          <a:xfrm>
            <a:off x="1291950" y="2451701"/>
            <a:ext cx="0" cy="317786"/>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7" name="Connecteur droit avec flèche 26"/>
          <p:cNvCxnSpPr/>
          <p:nvPr/>
        </p:nvCxnSpPr>
        <p:spPr>
          <a:xfrm>
            <a:off x="1521565" y="2467357"/>
            <a:ext cx="0" cy="317786"/>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8" name="Connecteur droit avec flèche 27"/>
          <p:cNvCxnSpPr/>
          <p:nvPr/>
        </p:nvCxnSpPr>
        <p:spPr>
          <a:xfrm>
            <a:off x="1730100" y="2461226"/>
            <a:ext cx="0" cy="317786"/>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6" name="ZoneTexte 25"/>
          <p:cNvSpPr txBox="1"/>
          <p:nvPr/>
        </p:nvSpPr>
        <p:spPr>
          <a:xfrm>
            <a:off x="1217361" y="2785143"/>
            <a:ext cx="304204" cy="276999"/>
          </a:xfrm>
          <a:prstGeom prst="rect">
            <a:avLst/>
          </a:prstGeom>
          <a:noFill/>
        </p:spPr>
        <p:txBody>
          <a:bodyPr wrap="square" rtlCol="0">
            <a:spAutoFit/>
          </a:bodyPr>
          <a:lstStyle/>
          <a:p>
            <a:r>
              <a:rPr lang="en-US" sz="1200" b="1">
                <a:solidFill>
                  <a:srgbClr val="FF0000"/>
                </a:solidFill>
              </a:rPr>
              <a:t>e</a:t>
            </a:r>
            <a:r>
              <a:rPr lang="en-US" sz="1200" b="1" baseline="30000">
                <a:solidFill>
                  <a:srgbClr val="FF0000"/>
                </a:solidFill>
              </a:rPr>
              <a:t>-</a:t>
            </a:r>
          </a:p>
        </p:txBody>
      </p:sp>
      <p:sp>
        <p:nvSpPr>
          <p:cNvPr id="30" name="ZoneTexte 29"/>
          <p:cNvSpPr txBox="1"/>
          <p:nvPr/>
        </p:nvSpPr>
        <p:spPr>
          <a:xfrm>
            <a:off x="1333070" y="3003236"/>
            <a:ext cx="304204" cy="276999"/>
          </a:xfrm>
          <a:prstGeom prst="rect">
            <a:avLst/>
          </a:prstGeom>
          <a:noFill/>
        </p:spPr>
        <p:txBody>
          <a:bodyPr wrap="square" rtlCol="0">
            <a:spAutoFit/>
          </a:bodyPr>
          <a:lstStyle/>
          <a:p>
            <a:r>
              <a:rPr lang="en-US" sz="1200" b="1">
                <a:solidFill>
                  <a:srgbClr val="FF0000"/>
                </a:solidFill>
              </a:rPr>
              <a:t>e</a:t>
            </a:r>
            <a:r>
              <a:rPr lang="en-US" sz="1200" b="1" baseline="30000">
                <a:solidFill>
                  <a:srgbClr val="FF0000"/>
                </a:solidFill>
              </a:rPr>
              <a:t>-</a:t>
            </a:r>
          </a:p>
        </p:txBody>
      </p:sp>
      <p:sp>
        <p:nvSpPr>
          <p:cNvPr id="31" name="ZoneTexte 30"/>
          <p:cNvSpPr txBox="1"/>
          <p:nvPr/>
        </p:nvSpPr>
        <p:spPr>
          <a:xfrm>
            <a:off x="1505094" y="2779012"/>
            <a:ext cx="304204" cy="276999"/>
          </a:xfrm>
          <a:prstGeom prst="rect">
            <a:avLst/>
          </a:prstGeom>
          <a:noFill/>
        </p:spPr>
        <p:txBody>
          <a:bodyPr wrap="square" rtlCol="0">
            <a:spAutoFit/>
          </a:bodyPr>
          <a:lstStyle/>
          <a:p>
            <a:r>
              <a:rPr lang="en-US" sz="1200" b="1">
                <a:solidFill>
                  <a:srgbClr val="FF0000"/>
                </a:solidFill>
              </a:rPr>
              <a:t>e</a:t>
            </a:r>
            <a:r>
              <a:rPr lang="en-US" sz="1200" b="1" baseline="30000">
                <a:solidFill>
                  <a:srgbClr val="FF0000"/>
                </a:solidFill>
              </a:rPr>
              <a:t>-</a:t>
            </a:r>
          </a:p>
        </p:txBody>
      </p:sp>
      <p:cxnSp>
        <p:nvCxnSpPr>
          <p:cNvPr id="7168" name="Connecteur droit avec flèche 7167"/>
          <p:cNvCxnSpPr/>
          <p:nvPr/>
        </p:nvCxnSpPr>
        <p:spPr>
          <a:xfrm>
            <a:off x="1737442" y="3059482"/>
            <a:ext cx="568623" cy="266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34" name="ZoneTexte 33"/>
          <p:cNvSpPr txBox="1"/>
          <p:nvPr/>
        </p:nvSpPr>
        <p:spPr>
          <a:xfrm>
            <a:off x="2217486" y="2794668"/>
            <a:ext cx="304204" cy="276999"/>
          </a:xfrm>
          <a:prstGeom prst="rect">
            <a:avLst/>
          </a:prstGeom>
          <a:noFill/>
        </p:spPr>
        <p:txBody>
          <a:bodyPr wrap="square" rtlCol="0">
            <a:spAutoFit/>
          </a:bodyPr>
          <a:lstStyle/>
          <a:p>
            <a:r>
              <a:rPr lang="en-US" sz="1200" b="1">
                <a:solidFill>
                  <a:srgbClr val="FF0000"/>
                </a:solidFill>
              </a:rPr>
              <a:t>e</a:t>
            </a:r>
            <a:r>
              <a:rPr lang="en-US" sz="1200" b="1" baseline="30000">
                <a:solidFill>
                  <a:srgbClr val="FF0000"/>
                </a:solidFill>
              </a:rPr>
              <a:t>-</a:t>
            </a:r>
          </a:p>
        </p:txBody>
      </p:sp>
      <p:sp>
        <p:nvSpPr>
          <p:cNvPr id="35" name="ZoneTexte 34"/>
          <p:cNvSpPr txBox="1"/>
          <p:nvPr/>
        </p:nvSpPr>
        <p:spPr>
          <a:xfrm>
            <a:off x="2333195" y="3012761"/>
            <a:ext cx="304204" cy="276999"/>
          </a:xfrm>
          <a:prstGeom prst="rect">
            <a:avLst/>
          </a:prstGeom>
          <a:noFill/>
        </p:spPr>
        <p:txBody>
          <a:bodyPr wrap="square" rtlCol="0">
            <a:spAutoFit/>
          </a:bodyPr>
          <a:lstStyle/>
          <a:p>
            <a:r>
              <a:rPr lang="en-US" sz="1200" b="1">
                <a:solidFill>
                  <a:srgbClr val="FF0000"/>
                </a:solidFill>
              </a:rPr>
              <a:t>e</a:t>
            </a:r>
            <a:r>
              <a:rPr lang="en-US" sz="1200" b="1" baseline="30000">
                <a:solidFill>
                  <a:srgbClr val="FF0000"/>
                </a:solidFill>
              </a:rPr>
              <a:t>-</a:t>
            </a:r>
          </a:p>
        </p:txBody>
      </p:sp>
      <p:sp>
        <p:nvSpPr>
          <p:cNvPr id="36" name="ZoneTexte 35"/>
          <p:cNvSpPr txBox="1"/>
          <p:nvPr/>
        </p:nvSpPr>
        <p:spPr>
          <a:xfrm>
            <a:off x="2505219" y="2788537"/>
            <a:ext cx="304204" cy="276999"/>
          </a:xfrm>
          <a:prstGeom prst="rect">
            <a:avLst/>
          </a:prstGeom>
          <a:noFill/>
        </p:spPr>
        <p:txBody>
          <a:bodyPr wrap="square" rtlCol="0">
            <a:spAutoFit/>
          </a:bodyPr>
          <a:lstStyle/>
          <a:p>
            <a:r>
              <a:rPr lang="en-US" sz="1200" b="1">
                <a:solidFill>
                  <a:srgbClr val="FF0000"/>
                </a:solidFill>
              </a:rPr>
              <a:t>e</a:t>
            </a:r>
            <a:r>
              <a:rPr lang="en-US" sz="1200" b="1" baseline="30000">
                <a:solidFill>
                  <a:srgbClr val="FF0000"/>
                </a:solidFill>
              </a:rPr>
              <a:t>-</a:t>
            </a:r>
          </a:p>
        </p:txBody>
      </p:sp>
      <p:sp>
        <p:nvSpPr>
          <p:cNvPr id="37" name="ZoneTexte 36"/>
          <p:cNvSpPr txBox="1"/>
          <p:nvPr/>
        </p:nvSpPr>
        <p:spPr>
          <a:xfrm>
            <a:off x="3189036" y="2794668"/>
            <a:ext cx="304204" cy="276999"/>
          </a:xfrm>
          <a:prstGeom prst="rect">
            <a:avLst/>
          </a:prstGeom>
          <a:noFill/>
        </p:spPr>
        <p:txBody>
          <a:bodyPr wrap="square" rtlCol="0">
            <a:spAutoFit/>
          </a:bodyPr>
          <a:lstStyle/>
          <a:p>
            <a:r>
              <a:rPr lang="en-US" sz="1200" b="1">
                <a:solidFill>
                  <a:srgbClr val="FF0000"/>
                </a:solidFill>
              </a:rPr>
              <a:t>e</a:t>
            </a:r>
            <a:r>
              <a:rPr lang="en-US" sz="1200" b="1" baseline="30000">
                <a:solidFill>
                  <a:srgbClr val="FF0000"/>
                </a:solidFill>
              </a:rPr>
              <a:t>-</a:t>
            </a:r>
          </a:p>
        </p:txBody>
      </p:sp>
      <p:sp>
        <p:nvSpPr>
          <p:cNvPr id="38" name="ZoneTexte 37"/>
          <p:cNvSpPr txBox="1"/>
          <p:nvPr/>
        </p:nvSpPr>
        <p:spPr>
          <a:xfrm>
            <a:off x="3304745" y="3012761"/>
            <a:ext cx="304204" cy="276999"/>
          </a:xfrm>
          <a:prstGeom prst="rect">
            <a:avLst/>
          </a:prstGeom>
          <a:noFill/>
        </p:spPr>
        <p:txBody>
          <a:bodyPr wrap="square" rtlCol="0">
            <a:spAutoFit/>
          </a:bodyPr>
          <a:lstStyle/>
          <a:p>
            <a:r>
              <a:rPr lang="en-US" sz="1200" b="1">
                <a:solidFill>
                  <a:srgbClr val="FF0000"/>
                </a:solidFill>
              </a:rPr>
              <a:t>e</a:t>
            </a:r>
            <a:r>
              <a:rPr lang="en-US" sz="1200" b="1" baseline="30000">
                <a:solidFill>
                  <a:srgbClr val="FF0000"/>
                </a:solidFill>
              </a:rPr>
              <a:t>-</a:t>
            </a:r>
          </a:p>
        </p:txBody>
      </p:sp>
      <p:sp>
        <p:nvSpPr>
          <p:cNvPr id="39" name="ZoneTexte 38"/>
          <p:cNvSpPr txBox="1"/>
          <p:nvPr/>
        </p:nvSpPr>
        <p:spPr>
          <a:xfrm>
            <a:off x="3476769" y="2788537"/>
            <a:ext cx="304204" cy="276999"/>
          </a:xfrm>
          <a:prstGeom prst="rect">
            <a:avLst/>
          </a:prstGeom>
          <a:noFill/>
        </p:spPr>
        <p:txBody>
          <a:bodyPr wrap="square" rtlCol="0">
            <a:spAutoFit/>
          </a:bodyPr>
          <a:lstStyle/>
          <a:p>
            <a:r>
              <a:rPr lang="en-US" sz="1200" b="1">
                <a:solidFill>
                  <a:srgbClr val="FF0000"/>
                </a:solidFill>
              </a:rPr>
              <a:t>e</a:t>
            </a:r>
            <a:r>
              <a:rPr lang="en-US" sz="1200" b="1" baseline="30000">
                <a:solidFill>
                  <a:srgbClr val="FF0000"/>
                </a:solidFill>
              </a:rPr>
              <a:t>-</a:t>
            </a:r>
          </a:p>
        </p:txBody>
      </p:sp>
      <p:cxnSp>
        <p:nvCxnSpPr>
          <p:cNvPr id="40" name="Connecteur droit avec flèche 39"/>
          <p:cNvCxnSpPr/>
          <p:nvPr/>
        </p:nvCxnSpPr>
        <p:spPr>
          <a:xfrm>
            <a:off x="2699467" y="3059482"/>
            <a:ext cx="568623" cy="266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41" name="Connecteur droit avec flèche 40"/>
          <p:cNvCxnSpPr/>
          <p:nvPr/>
        </p:nvCxnSpPr>
        <p:spPr>
          <a:xfrm>
            <a:off x="3671017" y="3059482"/>
            <a:ext cx="568623" cy="266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7170" name="ZoneTexte 7169"/>
          <p:cNvSpPr txBox="1"/>
          <p:nvPr/>
        </p:nvSpPr>
        <p:spPr>
          <a:xfrm>
            <a:off x="4251618" y="1660911"/>
            <a:ext cx="1638300" cy="646331"/>
          </a:xfrm>
          <a:prstGeom prst="rect">
            <a:avLst/>
          </a:prstGeom>
          <a:noFill/>
          <a:ln w="19050">
            <a:solidFill>
              <a:schemeClr val="bg1">
                <a:lumMod val="50000"/>
              </a:schemeClr>
            </a:solidFill>
          </a:ln>
        </p:spPr>
        <p:txBody>
          <a:bodyPr wrap="square" rtlCol="0">
            <a:spAutoFit/>
          </a:bodyPr>
          <a:lstStyle/>
          <a:p>
            <a:pPr algn="ctr"/>
            <a:r>
              <a:rPr lang="en-US"/>
              <a:t>Analog-Digital</a:t>
            </a:r>
          </a:p>
          <a:p>
            <a:pPr algn="ctr"/>
            <a:r>
              <a:rPr lang="en-US"/>
              <a:t>converter</a:t>
            </a:r>
          </a:p>
        </p:txBody>
      </p:sp>
      <p:cxnSp>
        <p:nvCxnSpPr>
          <p:cNvPr id="44" name="Connecteur droit avec flèche 43"/>
          <p:cNvCxnSpPr/>
          <p:nvPr/>
        </p:nvCxnSpPr>
        <p:spPr>
          <a:xfrm>
            <a:off x="5817610" y="1982543"/>
            <a:ext cx="568623" cy="266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graphicFrame>
        <p:nvGraphicFramePr>
          <p:cNvPr id="45" name="Tableau 44"/>
          <p:cNvGraphicFramePr>
            <a:graphicFrameLocks noGrp="1" noChangeAspect="1"/>
          </p:cNvGraphicFramePr>
          <p:nvPr>
            <p:extLst/>
          </p:nvPr>
        </p:nvGraphicFramePr>
        <p:xfrm>
          <a:off x="6386543" y="1256073"/>
          <a:ext cx="1800000" cy="1440000"/>
        </p:xfrm>
        <a:graphic>
          <a:graphicData uri="http://schemas.openxmlformats.org/drawingml/2006/table">
            <a:tbl>
              <a:tblPr firstRow="1" bandRow="1">
                <a:tableStyleId>{5C22544A-7EE6-4342-B048-85BDC9FD1C3A}</a:tableStyleId>
              </a:tblPr>
              <a:tblGrid>
                <a:gridCol w="180000">
                  <a:extLst>
                    <a:ext uri="{9D8B030D-6E8A-4147-A177-3AD203B41FA5}">
                      <a16:colId xmlns="" xmlns:a16="http://schemas.microsoft.com/office/drawing/2014/main" val="20000"/>
                    </a:ext>
                  </a:extLst>
                </a:gridCol>
                <a:gridCol w="180000">
                  <a:extLst>
                    <a:ext uri="{9D8B030D-6E8A-4147-A177-3AD203B41FA5}">
                      <a16:colId xmlns="" xmlns:a16="http://schemas.microsoft.com/office/drawing/2014/main" val="20001"/>
                    </a:ext>
                  </a:extLst>
                </a:gridCol>
                <a:gridCol w="180000">
                  <a:extLst>
                    <a:ext uri="{9D8B030D-6E8A-4147-A177-3AD203B41FA5}">
                      <a16:colId xmlns="" xmlns:a16="http://schemas.microsoft.com/office/drawing/2014/main" val="20002"/>
                    </a:ext>
                  </a:extLst>
                </a:gridCol>
                <a:gridCol w="180000">
                  <a:extLst>
                    <a:ext uri="{9D8B030D-6E8A-4147-A177-3AD203B41FA5}">
                      <a16:colId xmlns="" xmlns:a16="http://schemas.microsoft.com/office/drawing/2014/main" val="20003"/>
                    </a:ext>
                  </a:extLst>
                </a:gridCol>
                <a:gridCol w="180000">
                  <a:extLst>
                    <a:ext uri="{9D8B030D-6E8A-4147-A177-3AD203B41FA5}">
                      <a16:colId xmlns="" xmlns:a16="http://schemas.microsoft.com/office/drawing/2014/main" val="20004"/>
                    </a:ext>
                  </a:extLst>
                </a:gridCol>
                <a:gridCol w="180000">
                  <a:extLst>
                    <a:ext uri="{9D8B030D-6E8A-4147-A177-3AD203B41FA5}">
                      <a16:colId xmlns="" xmlns:a16="http://schemas.microsoft.com/office/drawing/2014/main" val="20005"/>
                    </a:ext>
                  </a:extLst>
                </a:gridCol>
                <a:gridCol w="180000">
                  <a:extLst>
                    <a:ext uri="{9D8B030D-6E8A-4147-A177-3AD203B41FA5}">
                      <a16:colId xmlns="" xmlns:a16="http://schemas.microsoft.com/office/drawing/2014/main" val="20006"/>
                    </a:ext>
                  </a:extLst>
                </a:gridCol>
                <a:gridCol w="180000">
                  <a:extLst>
                    <a:ext uri="{9D8B030D-6E8A-4147-A177-3AD203B41FA5}">
                      <a16:colId xmlns="" xmlns:a16="http://schemas.microsoft.com/office/drawing/2014/main" val="20007"/>
                    </a:ext>
                  </a:extLst>
                </a:gridCol>
                <a:gridCol w="180000">
                  <a:extLst>
                    <a:ext uri="{9D8B030D-6E8A-4147-A177-3AD203B41FA5}">
                      <a16:colId xmlns="" xmlns:a16="http://schemas.microsoft.com/office/drawing/2014/main" val="20008"/>
                    </a:ext>
                  </a:extLst>
                </a:gridCol>
                <a:gridCol w="180000">
                  <a:extLst>
                    <a:ext uri="{9D8B030D-6E8A-4147-A177-3AD203B41FA5}">
                      <a16:colId xmlns="" xmlns:a16="http://schemas.microsoft.com/office/drawing/2014/main" val="20009"/>
                    </a:ext>
                  </a:extLst>
                </a:gridCol>
              </a:tblGrid>
              <a:tr h="180000">
                <a:tc>
                  <a:txBody>
                    <a:bodyPr/>
                    <a:lstStyle/>
                    <a:p>
                      <a:pPr algn="ctr"/>
                      <a:r>
                        <a:rPr lang="fr-FR" sz="500" b="0" dirty="0">
                          <a:solidFill>
                            <a:schemeClr val="tx1"/>
                          </a:solidFill>
                        </a:rPr>
                        <a:t>20</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15</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10</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4</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6</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12</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17</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23</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5</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8</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 xmlns:a16="http://schemas.microsoft.com/office/drawing/2014/main" val="10000"/>
                  </a:ext>
                </a:extLst>
              </a:tr>
              <a:tr h="180000">
                <a:tc>
                  <a:txBody>
                    <a:bodyPr/>
                    <a:lstStyle/>
                    <a:p>
                      <a:pPr algn="ctr"/>
                      <a:r>
                        <a:rPr lang="fr-FR" sz="500" b="0" dirty="0">
                          <a:solidFill>
                            <a:schemeClr val="tx1"/>
                          </a:solidFill>
                        </a:rPr>
                        <a:t>18</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11</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7</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4</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16</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13</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8</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14</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10</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9</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 xmlns:a16="http://schemas.microsoft.com/office/drawing/2014/main" val="10001"/>
                  </a:ext>
                </a:extLst>
              </a:tr>
              <a:tr h="180000">
                <a:tc>
                  <a:txBody>
                    <a:bodyPr/>
                    <a:lstStyle/>
                    <a:p>
                      <a:pPr algn="ctr"/>
                      <a:r>
                        <a:rPr lang="fr-FR" sz="500" b="0" dirty="0">
                          <a:solidFill>
                            <a:schemeClr val="tx1"/>
                          </a:solidFill>
                        </a:rPr>
                        <a:t>1</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8</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11</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14</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17</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12</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9</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6</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5</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11</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 xmlns:a16="http://schemas.microsoft.com/office/drawing/2014/main" val="10002"/>
                  </a:ext>
                </a:extLst>
              </a:tr>
              <a:tr h="18000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fr-FR" sz="500" b="0" dirty="0">
                          <a:solidFill>
                            <a:schemeClr val="tx1"/>
                          </a:solidFill>
                        </a:rPr>
                        <a:t>4</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6</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5</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11</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9</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6</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5</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14</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17</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12</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 xmlns:a16="http://schemas.microsoft.com/office/drawing/2014/main" val="10003"/>
                  </a:ext>
                </a:extLst>
              </a:tr>
              <a:tr h="18000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fr-FR" sz="500" b="0" dirty="0">
                          <a:solidFill>
                            <a:schemeClr val="tx1"/>
                          </a:solidFill>
                        </a:rPr>
                        <a:t>17</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18</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11</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7</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fr-FR" sz="500" b="0" dirty="0">
                          <a:solidFill>
                            <a:schemeClr val="tx1"/>
                          </a:solidFill>
                        </a:rPr>
                        <a:t>10</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14</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10</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9</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20</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15</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 xmlns:a16="http://schemas.microsoft.com/office/drawing/2014/main" val="10004"/>
                  </a:ext>
                </a:extLst>
              </a:tr>
              <a:tr h="180000">
                <a:tc>
                  <a:txBody>
                    <a:bodyPr/>
                    <a:lstStyle/>
                    <a:p>
                      <a:pPr algn="ctr"/>
                      <a:r>
                        <a:rPr lang="fr-FR" sz="500" b="0" dirty="0">
                          <a:solidFill>
                            <a:schemeClr val="tx1"/>
                          </a:solidFill>
                        </a:rPr>
                        <a:t>14</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10</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9</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fr-FR" sz="500" b="0" dirty="0">
                          <a:solidFill>
                            <a:schemeClr val="tx1"/>
                          </a:solidFill>
                        </a:rPr>
                        <a:t>18</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7</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4</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16</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17</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12</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9</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 xmlns:a16="http://schemas.microsoft.com/office/drawing/2014/main" val="10005"/>
                  </a:ext>
                </a:extLst>
              </a:tr>
              <a:tr h="180000">
                <a:tc>
                  <a:txBody>
                    <a:bodyPr/>
                    <a:lstStyle/>
                    <a:p>
                      <a:pPr algn="ctr"/>
                      <a:r>
                        <a:rPr lang="fr-FR" sz="500" b="0" dirty="0">
                          <a:solidFill>
                            <a:schemeClr val="tx1"/>
                          </a:solidFill>
                        </a:rPr>
                        <a:t>8</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11</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14</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4</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6</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12</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14</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2</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12</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9</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 xmlns:a16="http://schemas.microsoft.com/office/drawing/2014/main" val="10006"/>
                  </a:ext>
                </a:extLst>
              </a:tr>
              <a:tr h="180000">
                <a:tc>
                  <a:txBody>
                    <a:bodyPr/>
                    <a:lstStyle/>
                    <a:p>
                      <a:pPr algn="ctr"/>
                      <a:r>
                        <a:rPr lang="fr-FR" sz="500" b="0" dirty="0">
                          <a:solidFill>
                            <a:schemeClr val="tx1"/>
                          </a:solidFill>
                        </a:rPr>
                        <a:t>18</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11</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7</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13</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8</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14</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10</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17</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23</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500" b="0" dirty="0">
                          <a:solidFill>
                            <a:schemeClr val="tx1"/>
                          </a:solidFill>
                        </a:rPr>
                        <a:t>5</a:t>
                      </a:r>
                    </a:p>
                  </a:txBody>
                  <a:tcPr marL="45720" marR="45720" marT="22860" marB="228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 xmlns:a16="http://schemas.microsoft.com/office/drawing/2014/main" val="10007"/>
                  </a:ext>
                </a:extLst>
              </a:tr>
            </a:tbl>
          </a:graphicData>
        </a:graphic>
      </p:graphicFrame>
      <p:sp>
        <p:nvSpPr>
          <p:cNvPr id="7171" name="ZoneTexte 7170"/>
          <p:cNvSpPr txBox="1"/>
          <p:nvPr/>
        </p:nvSpPr>
        <p:spPr>
          <a:xfrm>
            <a:off x="1700422" y="1507680"/>
            <a:ext cx="1408731" cy="369332"/>
          </a:xfrm>
          <a:prstGeom prst="rect">
            <a:avLst/>
          </a:prstGeom>
          <a:noFill/>
        </p:spPr>
        <p:txBody>
          <a:bodyPr wrap="square" rtlCol="0">
            <a:spAutoFit/>
          </a:bodyPr>
          <a:lstStyle/>
          <a:p>
            <a:r>
              <a:rPr lang="en-US">
                <a:solidFill>
                  <a:srgbClr val="FFC000"/>
                </a:solidFill>
              </a:rPr>
              <a:t>photons</a:t>
            </a:r>
          </a:p>
        </p:txBody>
      </p:sp>
      <p:sp>
        <p:nvSpPr>
          <p:cNvPr id="7173" name="ZoneTexte 7172"/>
          <p:cNvSpPr txBox="1"/>
          <p:nvPr/>
        </p:nvSpPr>
        <p:spPr>
          <a:xfrm>
            <a:off x="2361694" y="2041714"/>
            <a:ext cx="1615987" cy="307777"/>
          </a:xfrm>
          <a:prstGeom prst="rect">
            <a:avLst/>
          </a:prstGeom>
          <a:noFill/>
        </p:spPr>
        <p:txBody>
          <a:bodyPr wrap="square" rtlCol="0">
            <a:spAutoFit/>
          </a:bodyPr>
          <a:lstStyle/>
          <a:p>
            <a:r>
              <a:rPr lang="en-US" sz="1400"/>
              <a:t>Potential well</a:t>
            </a:r>
          </a:p>
        </p:txBody>
      </p:sp>
      <p:cxnSp>
        <p:nvCxnSpPr>
          <p:cNvPr id="7175" name="Connecteur droit avec flèche 7174"/>
          <p:cNvCxnSpPr/>
          <p:nvPr/>
        </p:nvCxnSpPr>
        <p:spPr>
          <a:xfrm flipH="1">
            <a:off x="2505219" y="2282817"/>
            <a:ext cx="346648" cy="48667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7178" name="Accolade ouvrante 7177"/>
          <p:cNvSpPr/>
          <p:nvPr/>
        </p:nvSpPr>
        <p:spPr>
          <a:xfrm rot="16200000">
            <a:off x="2356159" y="2254377"/>
            <a:ext cx="247300" cy="2630070"/>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3" name="ZoneTexte 52"/>
          <p:cNvSpPr txBox="1"/>
          <p:nvPr/>
        </p:nvSpPr>
        <p:spPr>
          <a:xfrm>
            <a:off x="1667554" y="3651089"/>
            <a:ext cx="1615987" cy="307777"/>
          </a:xfrm>
          <a:prstGeom prst="rect">
            <a:avLst/>
          </a:prstGeom>
          <a:noFill/>
        </p:spPr>
        <p:txBody>
          <a:bodyPr wrap="square" rtlCol="0">
            <a:spAutoFit/>
          </a:bodyPr>
          <a:lstStyle/>
          <a:p>
            <a:pPr algn="ctr"/>
            <a:r>
              <a:rPr lang="en-US" sz="1400"/>
              <a:t>CCD matrix</a:t>
            </a:r>
          </a:p>
        </p:txBody>
      </p:sp>
      <p:sp>
        <p:nvSpPr>
          <p:cNvPr id="54" name="ZoneTexte 53"/>
          <p:cNvSpPr txBox="1"/>
          <p:nvPr/>
        </p:nvSpPr>
        <p:spPr>
          <a:xfrm>
            <a:off x="4239640" y="2882328"/>
            <a:ext cx="1638300" cy="369332"/>
          </a:xfrm>
          <a:prstGeom prst="rect">
            <a:avLst/>
          </a:prstGeom>
          <a:noFill/>
          <a:ln w="19050">
            <a:solidFill>
              <a:schemeClr val="bg1">
                <a:lumMod val="50000"/>
              </a:schemeClr>
            </a:solidFill>
          </a:ln>
        </p:spPr>
        <p:txBody>
          <a:bodyPr wrap="square" rtlCol="0">
            <a:spAutoFit/>
          </a:bodyPr>
          <a:lstStyle/>
          <a:p>
            <a:pPr algn="ctr"/>
            <a:r>
              <a:rPr lang="en-US"/>
              <a:t>Amplifier</a:t>
            </a:r>
          </a:p>
        </p:txBody>
      </p:sp>
      <p:cxnSp>
        <p:nvCxnSpPr>
          <p:cNvPr id="55" name="Connecteur droit avec flèche 54"/>
          <p:cNvCxnSpPr/>
          <p:nvPr/>
        </p:nvCxnSpPr>
        <p:spPr>
          <a:xfrm rot="16200000">
            <a:off x="4762500" y="2650279"/>
            <a:ext cx="568623" cy="266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50" name="ZoneTexte 49"/>
          <p:cNvSpPr txBox="1"/>
          <p:nvPr/>
        </p:nvSpPr>
        <p:spPr>
          <a:xfrm>
            <a:off x="532263" y="5840580"/>
            <a:ext cx="8311486" cy="646331"/>
          </a:xfrm>
          <a:prstGeom prst="rect">
            <a:avLst/>
          </a:prstGeom>
          <a:noFill/>
        </p:spPr>
        <p:txBody>
          <a:bodyPr wrap="square" rtlCol="0">
            <a:spAutoFit/>
          </a:bodyPr>
          <a:lstStyle/>
          <a:p>
            <a:pPr marL="285750" indent="-285750">
              <a:buFont typeface="Arial" panose="020B0604020202020204" pitchFamily="34" charset="0"/>
              <a:buChar char="•"/>
            </a:pPr>
            <a:r>
              <a:rPr lang="en-US" dirty="0"/>
              <a:t>1 matrix divided in millions of wells </a:t>
            </a:r>
            <a:r>
              <a:rPr lang="en-US" dirty="0">
                <a:sym typeface="Symbol"/>
              </a:rPr>
              <a:t> pixels = wide-field &amp; spinning-disk</a:t>
            </a:r>
            <a:endParaRPr lang="en-US" dirty="0"/>
          </a:p>
          <a:p>
            <a:pPr marL="285750" indent="-285750">
              <a:buFont typeface="Arial" panose="020B0604020202020204" pitchFamily="34" charset="0"/>
              <a:buChar char="•"/>
            </a:pPr>
            <a:r>
              <a:rPr lang="en-US" dirty="0"/>
              <a:t>Each well collects the signal from a part of the observed field</a:t>
            </a:r>
          </a:p>
        </p:txBody>
      </p:sp>
      <p:sp>
        <p:nvSpPr>
          <p:cNvPr id="51" name="ZoneTexte 50"/>
          <p:cNvSpPr txBox="1"/>
          <p:nvPr/>
        </p:nvSpPr>
        <p:spPr>
          <a:xfrm>
            <a:off x="2188429" y="116632"/>
            <a:ext cx="4767203" cy="584775"/>
          </a:xfrm>
          <a:prstGeom prst="rect">
            <a:avLst/>
          </a:prstGeom>
          <a:noFill/>
        </p:spPr>
        <p:txBody>
          <a:bodyPr wrap="none" rtlCol="0">
            <a:spAutoFit/>
          </a:bodyPr>
          <a:lstStyle/>
          <a:p>
            <a:pPr algn="ctr"/>
            <a:r>
              <a:rPr lang="en-US" sz="3200" b="1" dirty="0" smtClean="0">
                <a:solidFill>
                  <a:schemeClr val="accent1"/>
                </a:solidFill>
              </a:rPr>
              <a:t>CCD monochrome </a:t>
            </a:r>
            <a:r>
              <a:rPr lang="en-US" sz="3200" b="1" dirty="0">
                <a:solidFill>
                  <a:schemeClr val="accent1"/>
                </a:solidFill>
              </a:rPr>
              <a:t>cameras</a:t>
            </a:r>
          </a:p>
        </p:txBody>
      </p:sp>
      <p:cxnSp>
        <p:nvCxnSpPr>
          <p:cNvPr id="52" name="Connecteur droit 51"/>
          <p:cNvCxnSpPr/>
          <p:nvPr/>
        </p:nvCxnSpPr>
        <p:spPr>
          <a:xfrm>
            <a:off x="0" y="836712"/>
            <a:ext cx="9144000"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013953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ZoneTexte 9"/>
          <p:cNvSpPr txBox="1"/>
          <p:nvPr/>
        </p:nvSpPr>
        <p:spPr>
          <a:xfrm>
            <a:off x="495300" y="1295400"/>
            <a:ext cx="8331200" cy="4739759"/>
          </a:xfrm>
          <a:prstGeom prst="rect">
            <a:avLst/>
          </a:prstGeom>
          <a:noFill/>
        </p:spPr>
        <p:txBody>
          <a:bodyPr wrap="square" rtlCol="0">
            <a:spAutoFit/>
          </a:bodyPr>
          <a:lstStyle/>
          <a:p>
            <a:r>
              <a:rPr lang="en-US" i="1" dirty="0"/>
              <a:t>Images manipulation</a:t>
            </a:r>
          </a:p>
          <a:p>
            <a:pPr>
              <a:buFont typeface="Arial" pitchFamily="34" charset="0"/>
              <a:buChar char="•"/>
            </a:pPr>
            <a:r>
              <a:rPr lang="en-US" dirty="0"/>
              <a:t> Process &gt; Filters  </a:t>
            </a:r>
            <a:r>
              <a:rPr lang="en-US" sz="1600" dirty="0">
                <a:solidFill>
                  <a:schemeClr val="bg1">
                    <a:lumMod val="50000"/>
                  </a:schemeClr>
                </a:solidFill>
              </a:rPr>
              <a:t>Apply filters to the selected image</a:t>
            </a:r>
          </a:p>
          <a:p>
            <a:pPr>
              <a:buFont typeface="Arial" pitchFamily="34" charset="0"/>
              <a:buChar char="•"/>
            </a:pPr>
            <a:r>
              <a:rPr lang="en-US" dirty="0"/>
              <a:t> Process &gt; Filters &gt; Convolve…  </a:t>
            </a:r>
            <a:r>
              <a:rPr lang="en-US" sz="1600" dirty="0">
                <a:solidFill>
                  <a:schemeClr val="bg1">
                    <a:lumMod val="50000"/>
                  </a:schemeClr>
                </a:solidFill>
              </a:rPr>
              <a:t>Personalized filters</a:t>
            </a:r>
          </a:p>
          <a:p>
            <a:pPr>
              <a:buFont typeface="Arial" pitchFamily="34" charset="0"/>
              <a:buChar char="•"/>
            </a:pPr>
            <a:r>
              <a:rPr lang="en-US" dirty="0"/>
              <a:t> Process &gt; FFT &gt; FFT / Inverse FFT </a:t>
            </a:r>
            <a:r>
              <a:rPr lang="en-US" sz="1600" dirty="0">
                <a:solidFill>
                  <a:schemeClr val="bg1">
                    <a:lumMod val="50000"/>
                  </a:schemeClr>
                </a:solidFill>
              </a:rPr>
              <a:t>From spatial domain to frequency domain</a:t>
            </a:r>
          </a:p>
          <a:p>
            <a:pPr>
              <a:buFont typeface="Arial" pitchFamily="34" charset="0"/>
              <a:buChar char="•"/>
            </a:pPr>
            <a:r>
              <a:rPr lang="en-US" dirty="0"/>
              <a:t> Image &gt; Type </a:t>
            </a:r>
            <a:r>
              <a:rPr lang="en-US" sz="1600" dirty="0">
                <a:solidFill>
                  <a:schemeClr val="bg1">
                    <a:lumMod val="50000"/>
                  </a:schemeClr>
                </a:solidFill>
              </a:rPr>
              <a:t>Image depth</a:t>
            </a:r>
          </a:p>
          <a:p>
            <a:pPr>
              <a:buFont typeface="Arial" pitchFamily="34" charset="0"/>
              <a:buChar char="•"/>
            </a:pPr>
            <a:r>
              <a:rPr lang="en-US" dirty="0"/>
              <a:t> Image &gt; Crop (Ctrl + </a:t>
            </a:r>
            <a:r>
              <a:rPr lang="en-US" dirty="0" err="1"/>
              <a:t>Maj</a:t>
            </a:r>
            <a:r>
              <a:rPr lang="en-US" dirty="0"/>
              <a:t> + X) </a:t>
            </a:r>
            <a:r>
              <a:rPr lang="en-US" sz="1600" dirty="0">
                <a:solidFill>
                  <a:schemeClr val="bg1">
                    <a:lumMod val="50000"/>
                  </a:schemeClr>
                </a:solidFill>
              </a:rPr>
              <a:t>Crop following the selection</a:t>
            </a:r>
            <a:endParaRPr lang="en-US" dirty="0"/>
          </a:p>
          <a:p>
            <a:pPr>
              <a:buFont typeface="Arial" pitchFamily="34" charset="0"/>
              <a:buChar char="•"/>
            </a:pPr>
            <a:r>
              <a:rPr lang="en-US" dirty="0"/>
              <a:t> Image &gt; Duplicate… </a:t>
            </a:r>
            <a:r>
              <a:rPr lang="en-US" sz="1600" dirty="0">
                <a:solidFill>
                  <a:schemeClr val="bg1">
                    <a:lumMod val="50000"/>
                  </a:schemeClr>
                </a:solidFill>
              </a:rPr>
              <a:t>Duplicate the image or the ROI on the image</a:t>
            </a:r>
          </a:p>
          <a:p>
            <a:pPr>
              <a:buFont typeface="Arial" pitchFamily="34" charset="0"/>
              <a:buChar char="•"/>
            </a:pPr>
            <a:r>
              <a:rPr lang="en-US" dirty="0"/>
              <a:t> Image &gt; Adjust &gt; Size… </a:t>
            </a:r>
            <a:r>
              <a:rPr lang="en-US" sz="1600" dirty="0">
                <a:solidFill>
                  <a:schemeClr val="bg1">
                    <a:lumMod val="50000"/>
                  </a:schemeClr>
                </a:solidFill>
              </a:rPr>
              <a:t>Modification of the image size</a:t>
            </a:r>
          </a:p>
          <a:p>
            <a:pPr>
              <a:buFont typeface="Arial" pitchFamily="34" charset="0"/>
              <a:buChar char="•"/>
            </a:pPr>
            <a:r>
              <a:rPr lang="en-US" dirty="0"/>
              <a:t> Edit &gt; Invert (Ctrl + </a:t>
            </a:r>
            <a:r>
              <a:rPr lang="en-US" dirty="0" err="1"/>
              <a:t>Maj</a:t>
            </a:r>
            <a:r>
              <a:rPr lang="en-US" dirty="0"/>
              <a:t> + I) </a:t>
            </a:r>
            <a:r>
              <a:rPr lang="en-US" sz="1600" dirty="0">
                <a:solidFill>
                  <a:schemeClr val="bg1">
                    <a:lumMod val="50000"/>
                  </a:schemeClr>
                </a:solidFill>
              </a:rPr>
              <a:t>Invert all the gray levels of the image</a:t>
            </a:r>
          </a:p>
          <a:p>
            <a:pPr>
              <a:buFont typeface="Arial" pitchFamily="34" charset="0"/>
              <a:buChar char="•"/>
            </a:pPr>
            <a:r>
              <a:rPr lang="en-US" dirty="0"/>
              <a:t> Edit &gt; Clear </a:t>
            </a:r>
            <a:r>
              <a:rPr lang="en-US" sz="1600" dirty="0">
                <a:solidFill>
                  <a:schemeClr val="bg1">
                    <a:lumMod val="50000"/>
                  </a:schemeClr>
                </a:solidFill>
              </a:rPr>
              <a:t>In the ROI, forces the pixels to a gray value of 0</a:t>
            </a:r>
            <a:endParaRPr lang="en-US" dirty="0"/>
          </a:p>
          <a:p>
            <a:pPr>
              <a:buFont typeface="Arial" pitchFamily="34" charset="0"/>
              <a:buChar char="•"/>
            </a:pPr>
            <a:r>
              <a:rPr lang="en-US" dirty="0"/>
              <a:t> Edit &gt; Clear Outside </a:t>
            </a:r>
            <a:r>
              <a:rPr lang="en-US" sz="1600" dirty="0">
                <a:solidFill>
                  <a:schemeClr val="bg1">
                    <a:lumMod val="50000"/>
                  </a:schemeClr>
                </a:solidFill>
              </a:rPr>
              <a:t> </a:t>
            </a:r>
            <a:r>
              <a:rPr lang="en-US" sz="1600" dirty="0" err="1">
                <a:solidFill>
                  <a:schemeClr val="bg1">
                    <a:lumMod val="50000"/>
                  </a:schemeClr>
                </a:solidFill>
              </a:rPr>
              <a:t>Outside</a:t>
            </a:r>
            <a:r>
              <a:rPr lang="en-US" sz="1600" dirty="0">
                <a:solidFill>
                  <a:schemeClr val="bg1">
                    <a:lumMod val="50000"/>
                  </a:schemeClr>
                </a:solidFill>
              </a:rPr>
              <a:t> of the ROI, forces the pixels to a gray value of 0</a:t>
            </a:r>
          </a:p>
          <a:p>
            <a:pPr>
              <a:buFont typeface="Arial" pitchFamily="34" charset="0"/>
              <a:buChar char="•"/>
            </a:pPr>
            <a:r>
              <a:rPr lang="en-US" dirty="0"/>
              <a:t> Image &gt; </a:t>
            </a:r>
            <a:r>
              <a:rPr lang="en-US" dirty="0" err="1"/>
              <a:t>Hyperstack</a:t>
            </a:r>
            <a:r>
              <a:rPr lang="en-US" dirty="0"/>
              <a:t> </a:t>
            </a:r>
            <a:r>
              <a:rPr lang="en-US" sz="1600" dirty="0">
                <a:solidFill>
                  <a:schemeClr val="bg1">
                    <a:lumMod val="50000"/>
                  </a:schemeClr>
                </a:solidFill>
              </a:rPr>
              <a:t>Manipulation of multi-dimensional images, 4-5D</a:t>
            </a:r>
          </a:p>
          <a:p>
            <a:pPr>
              <a:buFont typeface="Arial" pitchFamily="34" charset="0"/>
              <a:buChar char="•"/>
            </a:pPr>
            <a:r>
              <a:rPr lang="en-US" dirty="0"/>
              <a:t> Image &gt; Transform </a:t>
            </a:r>
            <a:r>
              <a:rPr lang="en-US" sz="1600" dirty="0">
                <a:solidFill>
                  <a:schemeClr val="bg1">
                    <a:lumMod val="50000"/>
                  </a:schemeClr>
                </a:solidFill>
              </a:rPr>
              <a:t>Modification of images orientation</a:t>
            </a:r>
          </a:p>
          <a:p>
            <a:endParaRPr lang="en-US" sz="1400" i="1" dirty="0"/>
          </a:p>
          <a:p>
            <a:r>
              <a:rPr lang="en-US" i="1" dirty="0"/>
              <a:t>Images Calibration</a:t>
            </a:r>
          </a:p>
          <a:p>
            <a:pPr>
              <a:buFont typeface="Arial" pitchFamily="34" charset="0"/>
              <a:buChar char="•"/>
            </a:pPr>
            <a:r>
              <a:rPr lang="en-US" i="1" dirty="0"/>
              <a:t> </a:t>
            </a:r>
            <a:r>
              <a:rPr lang="en-US" dirty="0"/>
              <a:t>Image &gt; Properties… (Ctrl + P) </a:t>
            </a:r>
            <a:r>
              <a:rPr lang="en-US" sz="1600" dirty="0">
                <a:solidFill>
                  <a:schemeClr val="bg1">
                    <a:lumMod val="50000"/>
                  </a:schemeClr>
                </a:solidFill>
              </a:rPr>
              <a:t>Calibration of the pixel –voxel size</a:t>
            </a:r>
            <a:endParaRPr lang="en-US" i="1" dirty="0"/>
          </a:p>
          <a:p>
            <a:endParaRPr lang="en-US" i="1" dirty="0"/>
          </a:p>
        </p:txBody>
      </p:sp>
      <p:sp>
        <p:nvSpPr>
          <p:cNvPr id="4" name="ZoneTexte 3"/>
          <p:cNvSpPr txBox="1"/>
          <p:nvPr/>
        </p:nvSpPr>
        <p:spPr>
          <a:xfrm>
            <a:off x="3752723" y="116632"/>
            <a:ext cx="1638782" cy="584775"/>
          </a:xfrm>
          <a:prstGeom prst="rect">
            <a:avLst/>
          </a:prstGeom>
          <a:noFill/>
        </p:spPr>
        <p:txBody>
          <a:bodyPr wrap="none" rtlCol="0">
            <a:spAutoFit/>
          </a:bodyPr>
          <a:lstStyle/>
          <a:p>
            <a:pPr algn="ctr"/>
            <a:r>
              <a:rPr lang="en-US" sz="3200" b="1">
                <a:solidFill>
                  <a:schemeClr val="accent1"/>
                </a:solidFill>
              </a:rPr>
              <a:t>Glossary</a:t>
            </a:r>
          </a:p>
        </p:txBody>
      </p:sp>
      <p:cxnSp>
        <p:nvCxnSpPr>
          <p:cNvPr id="5" name="Connecteur droit 4"/>
          <p:cNvCxnSpPr/>
          <p:nvPr/>
        </p:nvCxnSpPr>
        <p:spPr>
          <a:xfrm>
            <a:off x="0" y="836712"/>
            <a:ext cx="9144000"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ZoneTexte 9"/>
          <p:cNvSpPr txBox="1"/>
          <p:nvPr/>
        </p:nvSpPr>
        <p:spPr>
          <a:xfrm>
            <a:off x="495300" y="1270000"/>
            <a:ext cx="8331200" cy="4401205"/>
          </a:xfrm>
          <a:prstGeom prst="rect">
            <a:avLst/>
          </a:prstGeom>
          <a:noFill/>
        </p:spPr>
        <p:txBody>
          <a:bodyPr wrap="square" rtlCol="0">
            <a:spAutoFit/>
          </a:bodyPr>
          <a:lstStyle/>
          <a:p>
            <a:r>
              <a:rPr lang="en-US" i="1" dirty="0"/>
              <a:t>Management of </a:t>
            </a:r>
            <a:r>
              <a:rPr lang="en-US" i="1"/>
              <a:t>colored </a:t>
            </a:r>
            <a:r>
              <a:rPr lang="en-US" i="1" smtClean="0"/>
              <a:t>channels</a:t>
            </a:r>
            <a:endParaRPr lang="en-US" i="1" dirty="0"/>
          </a:p>
          <a:p>
            <a:pPr>
              <a:buFont typeface="Arial" pitchFamily="34" charset="0"/>
              <a:buChar char="•"/>
            </a:pPr>
            <a:r>
              <a:rPr lang="en-US" dirty="0"/>
              <a:t> Image &gt; Lookup Tables  </a:t>
            </a:r>
            <a:r>
              <a:rPr lang="en-US" sz="1600" dirty="0">
                <a:solidFill>
                  <a:schemeClr val="bg1">
                    <a:lumMod val="50000"/>
                  </a:schemeClr>
                </a:solidFill>
              </a:rPr>
              <a:t>Apply false colors to the image</a:t>
            </a:r>
            <a:endParaRPr lang="en-US" dirty="0"/>
          </a:p>
          <a:p>
            <a:pPr>
              <a:buFont typeface="Arial" pitchFamily="34" charset="0"/>
              <a:buChar char="•"/>
            </a:pPr>
            <a:r>
              <a:rPr lang="en-US" dirty="0"/>
              <a:t> Image &gt; Color &gt; Edit LUT… </a:t>
            </a:r>
            <a:r>
              <a:rPr lang="en-US" sz="1600" dirty="0">
                <a:solidFill>
                  <a:schemeClr val="bg1">
                    <a:lumMod val="50000"/>
                  </a:schemeClr>
                </a:solidFill>
              </a:rPr>
              <a:t>Personalized LUTs</a:t>
            </a:r>
            <a:endParaRPr lang="en-US" dirty="0"/>
          </a:p>
          <a:p>
            <a:pPr>
              <a:buFont typeface="Arial" pitchFamily="34" charset="0"/>
              <a:buChar char="•"/>
            </a:pPr>
            <a:r>
              <a:rPr lang="en-US" dirty="0"/>
              <a:t> Image &gt; Color &gt; Split Channels  </a:t>
            </a:r>
            <a:r>
              <a:rPr lang="en-US" sz="1600" dirty="0">
                <a:solidFill>
                  <a:schemeClr val="bg1">
                    <a:lumMod val="50000"/>
                  </a:schemeClr>
                </a:solidFill>
              </a:rPr>
              <a:t>Split colored channels from a stack or a composite</a:t>
            </a:r>
            <a:endParaRPr lang="en-US" sz="1600" dirty="0"/>
          </a:p>
          <a:p>
            <a:pPr>
              <a:buFont typeface="Arial" pitchFamily="34" charset="0"/>
              <a:buChar char="•"/>
            </a:pPr>
            <a:r>
              <a:rPr lang="en-US" dirty="0"/>
              <a:t> Image &gt; Color &gt; Merge Channels… </a:t>
            </a:r>
            <a:r>
              <a:rPr lang="en-US" sz="1600" dirty="0">
                <a:solidFill>
                  <a:schemeClr val="bg1">
                    <a:lumMod val="50000"/>
                  </a:schemeClr>
                </a:solidFill>
              </a:rPr>
              <a:t>Fusion of different colored channels</a:t>
            </a:r>
          </a:p>
          <a:p>
            <a:pPr>
              <a:buFont typeface="Arial" pitchFamily="34" charset="0"/>
              <a:buChar char="•"/>
            </a:pPr>
            <a:endParaRPr lang="en-US" sz="1400" dirty="0">
              <a:solidFill>
                <a:schemeClr val="bg1">
                  <a:lumMod val="50000"/>
                </a:schemeClr>
              </a:solidFill>
            </a:endParaRPr>
          </a:p>
          <a:p>
            <a:r>
              <a:rPr lang="en-US" i="1" dirty="0"/>
              <a:t>Figure assembly</a:t>
            </a:r>
          </a:p>
          <a:p>
            <a:pPr>
              <a:buFont typeface="Arial" pitchFamily="34" charset="0"/>
              <a:buChar char="•"/>
            </a:pPr>
            <a:r>
              <a:rPr lang="en-US" dirty="0"/>
              <a:t> Image &gt; Stacks &gt; Add slice  </a:t>
            </a:r>
            <a:r>
              <a:rPr lang="en-US" sz="1600" dirty="0">
                <a:solidFill>
                  <a:schemeClr val="bg1">
                    <a:lumMod val="50000"/>
                  </a:schemeClr>
                </a:solidFill>
              </a:rPr>
              <a:t>Add an empty position to an image or an existing stack</a:t>
            </a:r>
          </a:p>
          <a:p>
            <a:pPr>
              <a:buFont typeface="Arial" pitchFamily="34" charset="0"/>
              <a:buChar char="•"/>
            </a:pPr>
            <a:r>
              <a:rPr lang="en-US" dirty="0"/>
              <a:t> Ctrl + C on Image1 &amp; Ctrl + V on Image 2 </a:t>
            </a:r>
            <a:r>
              <a:rPr lang="en-US" sz="1600" dirty="0">
                <a:solidFill>
                  <a:schemeClr val="bg1">
                    <a:lumMod val="50000"/>
                  </a:schemeClr>
                </a:solidFill>
              </a:rPr>
              <a:t>Copy paste of an image to another one</a:t>
            </a:r>
          </a:p>
          <a:p>
            <a:pPr>
              <a:buFont typeface="Arial" pitchFamily="34" charset="0"/>
              <a:buChar char="•"/>
            </a:pPr>
            <a:r>
              <a:rPr lang="en-US" dirty="0"/>
              <a:t> Analyze &gt; Tools &gt; Scale bar… </a:t>
            </a:r>
            <a:r>
              <a:rPr lang="en-US" sz="1600" dirty="0">
                <a:solidFill>
                  <a:schemeClr val="bg1">
                    <a:lumMod val="50000"/>
                  </a:schemeClr>
                </a:solidFill>
              </a:rPr>
              <a:t>Add a scale bar to an image</a:t>
            </a:r>
          </a:p>
          <a:p>
            <a:endParaRPr lang="en-US" sz="1400" i="1" dirty="0"/>
          </a:p>
          <a:p>
            <a:r>
              <a:rPr lang="en-US" i="1" dirty="0"/>
              <a:t>3D visualization</a:t>
            </a:r>
          </a:p>
          <a:p>
            <a:pPr>
              <a:buFont typeface="Arial" pitchFamily="34" charset="0"/>
              <a:buChar char="•"/>
            </a:pPr>
            <a:r>
              <a:rPr lang="en-US" dirty="0"/>
              <a:t> Image &gt; Stacks &gt; Z Project… </a:t>
            </a:r>
            <a:r>
              <a:rPr lang="en-US" sz="1600" dirty="0">
                <a:solidFill>
                  <a:schemeClr val="bg1">
                    <a:lumMod val="50000"/>
                  </a:schemeClr>
                </a:solidFill>
              </a:rPr>
              <a:t>Stack projection on a 2D image</a:t>
            </a:r>
            <a:endParaRPr lang="en-US" sz="1600" dirty="0"/>
          </a:p>
          <a:p>
            <a:pPr>
              <a:buFont typeface="Arial" pitchFamily="34" charset="0"/>
              <a:buChar char="•"/>
            </a:pPr>
            <a:r>
              <a:rPr lang="en-US" dirty="0"/>
              <a:t> Image &gt; Stacks &gt; Orthogonal Views (Ctrl + </a:t>
            </a:r>
            <a:r>
              <a:rPr lang="en-US" dirty="0" err="1"/>
              <a:t>Maj</a:t>
            </a:r>
            <a:r>
              <a:rPr lang="en-US" dirty="0"/>
              <a:t> + H) </a:t>
            </a:r>
            <a:r>
              <a:rPr lang="en-US" sz="1600" dirty="0">
                <a:solidFill>
                  <a:schemeClr val="bg1">
                    <a:lumMod val="50000"/>
                  </a:schemeClr>
                </a:solidFill>
              </a:rPr>
              <a:t>Visualization XY/XZ/YZ</a:t>
            </a:r>
            <a:endParaRPr lang="en-US" sz="1600" dirty="0"/>
          </a:p>
          <a:p>
            <a:pPr>
              <a:buFont typeface="Arial" pitchFamily="34" charset="0"/>
              <a:buChar char="•"/>
            </a:pPr>
            <a:r>
              <a:rPr lang="en-US" dirty="0"/>
              <a:t> Image &gt; Stacks &gt; 3D Project… </a:t>
            </a:r>
            <a:r>
              <a:rPr lang="en-US" sz="1600" dirty="0">
                <a:solidFill>
                  <a:schemeClr val="bg1">
                    <a:lumMod val="50000"/>
                  </a:schemeClr>
                </a:solidFill>
              </a:rPr>
              <a:t>3D reconstruction on one rotation axis</a:t>
            </a:r>
            <a:endParaRPr lang="en-US" sz="1600" dirty="0"/>
          </a:p>
          <a:p>
            <a:pPr>
              <a:buFont typeface="Arial" pitchFamily="34" charset="0"/>
              <a:buChar char="•"/>
            </a:pPr>
            <a:r>
              <a:rPr lang="en-US" dirty="0"/>
              <a:t> Plugins &gt; 3D &gt; ImageJ 3D Viewer  </a:t>
            </a:r>
            <a:r>
              <a:rPr lang="en-US" sz="1600" dirty="0">
                <a:solidFill>
                  <a:schemeClr val="bg1">
                    <a:lumMod val="50000"/>
                  </a:schemeClr>
                </a:solidFill>
              </a:rPr>
              <a:t>3D reconstruction</a:t>
            </a:r>
            <a:endParaRPr lang="en-US" sz="1600" dirty="0"/>
          </a:p>
        </p:txBody>
      </p:sp>
      <p:sp>
        <p:nvSpPr>
          <p:cNvPr id="4" name="ZoneTexte 3"/>
          <p:cNvSpPr txBox="1"/>
          <p:nvPr/>
        </p:nvSpPr>
        <p:spPr>
          <a:xfrm>
            <a:off x="3752723" y="116632"/>
            <a:ext cx="1638782" cy="584775"/>
          </a:xfrm>
          <a:prstGeom prst="rect">
            <a:avLst/>
          </a:prstGeom>
          <a:noFill/>
        </p:spPr>
        <p:txBody>
          <a:bodyPr wrap="none" rtlCol="0">
            <a:spAutoFit/>
          </a:bodyPr>
          <a:lstStyle/>
          <a:p>
            <a:pPr algn="ctr"/>
            <a:r>
              <a:rPr lang="en-US" sz="3200" b="1">
                <a:solidFill>
                  <a:schemeClr val="accent1"/>
                </a:solidFill>
              </a:rPr>
              <a:t>Glossary</a:t>
            </a:r>
          </a:p>
        </p:txBody>
      </p:sp>
      <p:cxnSp>
        <p:nvCxnSpPr>
          <p:cNvPr id="5" name="Connecteur droit 4"/>
          <p:cNvCxnSpPr/>
          <p:nvPr/>
        </p:nvCxnSpPr>
        <p:spPr>
          <a:xfrm>
            <a:off x="0" y="836712"/>
            <a:ext cx="9144000"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p:cNvSpPr txBox="1"/>
          <p:nvPr/>
        </p:nvSpPr>
        <p:spPr>
          <a:xfrm>
            <a:off x="532263" y="1460310"/>
            <a:ext cx="4872250" cy="369332"/>
          </a:xfrm>
          <a:prstGeom prst="rect">
            <a:avLst/>
          </a:prstGeom>
          <a:noFill/>
        </p:spPr>
        <p:txBody>
          <a:bodyPr wrap="square" rtlCol="0">
            <a:spAutoFit/>
          </a:bodyPr>
          <a:lstStyle/>
          <a:p>
            <a:pPr marL="285750" indent="-285750">
              <a:buFont typeface="Arial" panose="020B0604020202020204" pitchFamily="34" charset="0"/>
              <a:buChar char="•"/>
            </a:pPr>
            <a:r>
              <a:rPr lang="en-US"/>
              <a:t>Example of a photomultiplier</a:t>
            </a:r>
          </a:p>
        </p:txBody>
      </p:sp>
      <p:sp>
        <p:nvSpPr>
          <p:cNvPr id="3" name="ZoneTexte 2"/>
          <p:cNvSpPr txBox="1"/>
          <p:nvPr/>
        </p:nvSpPr>
        <p:spPr>
          <a:xfrm>
            <a:off x="532263" y="5641812"/>
            <a:ext cx="8311486" cy="923330"/>
          </a:xfrm>
          <a:prstGeom prst="rect">
            <a:avLst/>
          </a:prstGeom>
          <a:noFill/>
        </p:spPr>
        <p:txBody>
          <a:bodyPr wrap="square" rtlCol="0">
            <a:spAutoFit/>
          </a:bodyPr>
          <a:lstStyle/>
          <a:p>
            <a:pPr marL="285750" indent="-285750">
              <a:buFont typeface="Arial" panose="020B0604020202020204" pitchFamily="34" charset="0"/>
              <a:buChar char="•"/>
            </a:pPr>
            <a:r>
              <a:rPr lang="en-US" dirty="0"/>
              <a:t>Adapted to scanning techniques</a:t>
            </a:r>
          </a:p>
          <a:p>
            <a:pPr marL="285750" indent="-285750">
              <a:buFont typeface="Arial" panose="020B0604020202020204" pitchFamily="34" charset="0"/>
              <a:buChar char="•"/>
            </a:pPr>
            <a:r>
              <a:rPr lang="en-US" dirty="0"/>
              <a:t>Count the number of photons point by point </a:t>
            </a:r>
            <a:r>
              <a:rPr lang="en-US" dirty="0">
                <a:sym typeface="Symbol"/>
              </a:rPr>
              <a:t> </a:t>
            </a:r>
            <a:r>
              <a:rPr lang="en-US" dirty="0"/>
              <a:t>pixel per pixel then, convert in gray levels</a:t>
            </a:r>
          </a:p>
        </p:txBody>
      </p:sp>
      <p:grpSp>
        <p:nvGrpSpPr>
          <p:cNvPr id="13" name="Groupe 12"/>
          <p:cNvGrpSpPr/>
          <p:nvPr/>
        </p:nvGrpSpPr>
        <p:grpSpPr>
          <a:xfrm>
            <a:off x="1569493" y="1776484"/>
            <a:ext cx="5797812" cy="3721398"/>
            <a:chOff x="1569493" y="1776484"/>
            <a:chExt cx="5797812" cy="3721398"/>
          </a:xfrm>
        </p:grpSpPr>
        <p:pic>
          <p:nvPicPr>
            <p:cNvPr id="12" name="Image 11" descr="photomultiplier.jpg"/>
            <p:cNvPicPr>
              <a:picLocks noChangeAspect="1"/>
            </p:cNvPicPr>
            <p:nvPr/>
          </p:nvPicPr>
          <p:blipFill>
            <a:blip r:embed="rId3" cstate="print"/>
            <a:stretch>
              <a:fillRect/>
            </a:stretch>
          </p:blipFill>
          <p:spPr>
            <a:xfrm>
              <a:off x="1700639" y="1897882"/>
              <a:ext cx="5666666" cy="3600000"/>
            </a:xfrm>
            <a:prstGeom prst="rect">
              <a:avLst/>
            </a:prstGeom>
          </p:spPr>
        </p:pic>
        <p:sp>
          <p:nvSpPr>
            <p:cNvPr id="9" name="Rectangle 8"/>
            <p:cNvSpPr/>
            <p:nvPr/>
          </p:nvSpPr>
          <p:spPr>
            <a:xfrm>
              <a:off x="1569493" y="4954137"/>
              <a:ext cx="1037229" cy="43672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3618932" y="1776484"/>
              <a:ext cx="2017593" cy="43672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ZoneTexte 13"/>
          <p:cNvSpPr txBox="1"/>
          <p:nvPr/>
        </p:nvSpPr>
        <p:spPr>
          <a:xfrm>
            <a:off x="1977418" y="116632"/>
            <a:ext cx="5189242" cy="584775"/>
          </a:xfrm>
          <a:prstGeom prst="rect">
            <a:avLst/>
          </a:prstGeom>
          <a:noFill/>
        </p:spPr>
        <p:txBody>
          <a:bodyPr wrap="none" rtlCol="0">
            <a:spAutoFit/>
          </a:bodyPr>
          <a:lstStyle/>
          <a:p>
            <a:pPr algn="ctr"/>
            <a:r>
              <a:rPr lang="en-US" sz="3200" b="1">
                <a:solidFill>
                  <a:schemeClr val="accent1"/>
                </a:solidFill>
              </a:rPr>
              <a:t>Monochrome point detectors</a:t>
            </a:r>
          </a:p>
        </p:txBody>
      </p:sp>
      <p:cxnSp>
        <p:nvCxnSpPr>
          <p:cNvPr id="15" name="Connecteur droit 14"/>
          <p:cNvCxnSpPr/>
          <p:nvPr/>
        </p:nvCxnSpPr>
        <p:spPr>
          <a:xfrm>
            <a:off x="0" y="836712"/>
            <a:ext cx="9144000"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818812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ZoneTexte 52"/>
          <p:cNvSpPr txBox="1"/>
          <p:nvPr/>
        </p:nvSpPr>
        <p:spPr>
          <a:xfrm>
            <a:off x="2348452" y="116632"/>
            <a:ext cx="4447372" cy="584775"/>
          </a:xfrm>
          <a:prstGeom prst="rect">
            <a:avLst/>
          </a:prstGeom>
          <a:noFill/>
        </p:spPr>
        <p:txBody>
          <a:bodyPr wrap="none" rtlCol="0">
            <a:spAutoFit/>
          </a:bodyPr>
          <a:lstStyle/>
          <a:p>
            <a:pPr algn="ctr"/>
            <a:r>
              <a:rPr lang="fr-FR" sz="3200" b="1" dirty="0">
                <a:solidFill>
                  <a:schemeClr val="accent1"/>
                </a:solidFill>
              </a:rPr>
              <a:t>How to image a </a:t>
            </a:r>
            <a:r>
              <a:rPr lang="fr-FR" sz="3200" b="1" dirty="0" err="1">
                <a:solidFill>
                  <a:schemeClr val="accent1"/>
                </a:solidFill>
              </a:rPr>
              <a:t>sample</a:t>
            </a:r>
            <a:r>
              <a:rPr lang="fr-FR" sz="3200" b="1" dirty="0">
                <a:solidFill>
                  <a:schemeClr val="accent1"/>
                </a:solidFill>
              </a:rPr>
              <a:t> ?</a:t>
            </a:r>
          </a:p>
        </p:txBody>
      </p:sp>
      <p:cxnSp>
        <p:nvCxnSpPr>
          <p:cNvPr id="55" name="Connecteur droit 54"/>
          <p:cNvCxnSpPr/>
          <p:nvPr/>
        </p:nvCxnSpPr>
        <p:spPr>
          <a:xfrm>
            <a:off x="0" y="836712"/>
            <a:ext cx="9144000"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49" name="Picture 2"/>
          <p:cNvPicPr>
            <a:picLocks noChangeAspect="1" noChangeArrowheads="1"/>
          </p:cNvPicPr>
          <p:nvPr/>
        </p:nvPicPr>
        <p:blipFill>
          <a:blip r:embed="rId3" cstate="print"/>
          <a:srcRect/>
          <a:stretch>
            <a:fillRect/>
          </a:stretch>
        </p:blipFill>
        <p:spPr bwMode="auto">
          <a:xfrm>
            <a:off x="253293" y="1232997"/>
            <a:ext cx="2980524" cy="1644977"/>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50" name="Picture 3"/>
          <p:cNvPicPr>
            <a:picLocks noChangeAspect="1" noChangeArrowheads="1"/>
          </p:cNvPicPr>
          <p:nvPr/>
        </p:nvPicPr>
        <p:blipFill>
          <a:blip r:embed="rId4" cstate="print"/>
          <a:srcRect/>
          <a:stretch>
            <a:fillRect/>
          </a:stretch>
        </p:blipFill>
        <p:spPr bwMode="auto">
          <a:xfrm>
            <a:off x="1827356" y="3003815"/>
            <a:ext cx="2980524" cy="1644977"/>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51" name="Picture 4"/>
          <p:cNvPicPr>
            <a:picLocks noChangeAspect="1" noChangeArrowheads="1"/>
          </p:cNvPicPr>
          <p:nvPr/>
        </p:nvPicPr>
        <p:blipFill>
          <a:blip r:embed="rId5" cstate="print"/>
          <a:srcRect l="12588" r="29837" b="42424"/>
          <a:stretch>
            <a:fillRect/>
          </a:stretch>
        </p:blipFill>
        <p:spPr bwMode="auto">
          <a:xfrm>
            <a:off x="4572129" y="4388277"/>
            <a:ext cx="2980524" cy="1644977"/>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2" name="Flèche courbée vers la droite 1"/>
          <p:cNvSpPr/>
          <p:nvPr/>
        </p:nvSpPr>
        <p:spPr>
          <a:xfrm rot="19598940">
            <a:off x="414903" y="2970248"/>
            <a:ext cx="600075" cy="1360101"/>
          </a:xfrm>
          <a:prstGeom prst="curvedRightArrow">
            <a:avLst>
              <a:gd name="adj1" fmla="val 19887"/>
              <a:gd name="adj2" fmla="val 47886"/>
              <a:gd name="adj3" fmla="val 37772"/>
            </a:avLst>
          </a:prstGeom>
          <a:gradFill flip="none" rotWithShape="1">
            <a:gsLst>
              <a:gs pos="0">
                <a:schemeClr val="bg1">
                  <a:lumMod val="50000"/>
                  <a:shade val="30000"/>
                  <a:satMod val="115000"/>
                </a:schemeClr>
              </a:gs>
              <a:gs pos="50000">
                <a:schemeClr val="bg1">
                  <a:lumMod val="50000"/>
                  <a:shade val="67500"/>
                  <a:satMod val="115000"/>
                </a:schemeClr>
              </a:gs>
              <a:gs pos="100000">
                <a:schemeClr val="bg1">
                  <a:lumMod val="50000"/>
                  <a:shade val="100000"/>
                  <a:satMod val="115000"/>
                </a:schemeClr>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11" name="Flèche courbée vers la droite 10"/>
          <p:cNvSpPr/>
          <p:nvPr/>
        </p:nvSpPr>
        <p:spPr>
          <a:xfrm rot="18410620">
            <a:off x="3309779" y="5101431"/>
            <a:ext cx="600075" cy="1360101"/>
          </a:xfrm>
          <a:prstGeom prst="curvedRightArrow">
            <a:avLst>
              <a:gd name="adj1" fmla="val 19887"/>
              <a:gd name="adj2" fmla="val 47886"/>
              <a:gd name="adj3" fmla="val 37772"/>
            </a:avLst>
          </a:prstGeom>
          <a:gradFill flip="none" rotWithShape="1">
            <a:gsLst>
              <a:gs pos="0">
                <a:schemeClr val="bg1">
                  <a:lumMod val="50000"/>
                  <a:shade val="30000"/>
                  <a:satMod val="115000"/>
                </a:schemeClr>
              </a:gs>
              <a:gs pos="50000">
                <a:schemeClr val="bg1">
                  <a:lumMod val="50000"/>
                  <a:shade val="67500"/>
                  <a:satMod val="115000"/>
                </a:schemeClr>
              </a:gs>
              <a:gs pos="100000">
                <a:schemeClr val="bg1">
                  <a:lumMod val="50000"/>
                  <a:shade val="100000"/>
                  <a:satMod val="115000"/>
                </a:schemeClr>
              </a:gs>
            </a:gsLst>
            <a:path path="circle">
              <a:fillToRect l="50000" t="50000" r="50000" b="50000"/>
            </a:path>
            <a:tileRect/>
          </a:gra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 name="ZoneTexte 3"/>
          <p:cNvSpPr txBox="1"/>
          <p:nvPr/>
        </p:nvSpPr>
        <p:spPr>
          <a:xfrm>
            <a:off x="3514724" y="1232997"/>
            <a:ext cx="4188967" cy="923330"/>
          </a:xfrm>
          <a:prstGeom prst="rect">
            <a:avLst/>
          </a:prstGeom>
          <a:noFill/>
        </p:spPr>
        <p:txBody>
          <a:bodyPr wrap="none" rtlCol="0">
            <a:spAutoFit/>
          </a:bodyPr>
          <a:lstStyle/>
          <a:p>
            <a:r>
              <a:rPr lang="fr-FR" dirty="0" err="1"/>
              <a:t>Sample</a:t>
            </a:r>
            <a:r>
              <a:rPr lang="fr-FR" dirty="0"/>
              <a:t> = </a:t>
            </a:r>
            <a:r>
              <a:rPr lang="fr-FR" b="1" dirty="0" err="1"/>
              <a:t>continuous</a:t>
            </a:r>
            <a:r>
              <a:rPr lang="fr-FR" b="1" dirty="0"/>
              <a:t> signal</a:t>
            </a:r>
          </a:p>
          <a:p>
            <a:r>
              <a:rPr lang="en-US" dirty="0"/>
              <a:t>Camera or PMT = light sensitive elements</a:t>
            </a:r>
          </a:p>
          <a:p>
            <a:r>
              <a:rPr lang="fr-FR" dirty="0"/>
              <a:t>Photons  -&gt;  </a:t>
            </a:r>
            <a:r>
              <a:rPr lang="fr-FR" dirty="0" err="1"/>
              <a:t>electrons</a:t>
            </a:r>
            <a:r>
              <a:rPr lang="en-US" dirty="0"/>
              <a:t> </a:t>
            </a:r>
            <a:endParaRPr lang="fr-FR" dirty="0"/>
          </a:p>
        </p:txBody>
      </p:sp>
      <p:sp>
        <p:nvSpPr>
          <p:cNvPr id="15" name="ZoneTexte 14"/>
          <p:cNvSpPr txBox="1"/>
          <p:nvPr/>
        </p:nvSpPr>
        <p:spPr>
          <a:xfrm>
            <a:off x="6795824" y="4018945"/>
            <a:ext cx="2314416" cy="369332"/>
          </a:xfrm>
          <a:prstGeom prst="rect">
            <a:avLst/>
          </a:prstGeom>
          <a:noFill/>
        </p:spPr>
        <p:txBody>
          <a:bodyPr wrap="none" rtlCol="0">
            <a:spAutoFit/>
          </a:bodyPr>
          <a:lstStyle/>
          <a:p>
            <a:r>
              <a:rPr lang="fr-FR" dirty="0"/>
              <a:t>Image = </a:t>
            </a:r>
            <a:r>
              <a:rPr lang="fr-FR" b="1" dirty="0" err="1"/>
              <a:t>discrete</a:t>
            </a:r>
            <a:r>
              <a:rPr lang="fr-FR" b="1" dirty="0"/>
              <a:t> signal</a:t>
            </a:r>
          </a:p>
        </p:txBody>
      </p:sp>
      <p:sp>
        <p:nvSpPr>
          <p:cNvPr id="6" name="Rectangle 5"/>
          <p:cNvSpPr/>
          <p:nvPr/>
        </p:nvSpPr>
        <p:spPr>
          <a:xfrm>
            <a:off x="4572138" y="2627739"/>
            <a:ext cx="3886000" cy="646331"/>
          </a:xfrm>
          <a:prstGeom prst="rect">
            <a:avLst/>
          </a:prstGeom>
        </p:spPr>
        <p:txBody>
          <a:bodyPr wrap="none">
            <a:spAutoFit/>
          </a:bodyPr>
          <a:lstStyle/>
          <a:p>
            <a:r>
              <a:rPr lang="fr-FR" dirty="0"/>
              <a:t>Electrons  -&gt;  </a:t>
            </a:r>
            <a:r>
              <a:rPr lang="fr-FR" dirty="0" err="1" smtClean="0"/>
              <a:t>Numerical</a:t>
            </a:r>
            <a:r>
              <a:rPr lang="fr-FR" dirty="0" smtClean="0"/>
              <a:t> </a:t>
            </a:r>
            <a:r>
              <a:rPr lang="fr-FR" dirty="0"/>
              <a:t>value</a:t>
            </a:r>
            <a:endParaRPr lang="en-US" dirty="0"/>
          </a:p>
          <a:p>
            <a:r>
              <a:rPr lang="en-US" dirty="0"/>
              <a:t>Pixel = </a:t>
            </a:r>
            <a:r>
              <a:rPr lang="en-US" dirty="0" err="1"/>
              <a:t>xy</a:t>
            </a:r>
            <a:r>
              <a:rPr lang="en-US" dirty="0"/>
              <a:t> </a:t>
            </a:r>
            <a:r>
              <a:rPr lang="en-US" dirty="0" err="1"/>
              <a:t>localisation</a:t>
            </a:r>
            <a:r>
              <a:rPr lang="en-US" dirty="0"/>
              <a:t> + intensity of grey</a:t>
            </a:r>
            <a:endParaRPr lang="fr-FR" dirty="0"/>
          </a:p>
        </p:txBody>
      </p:sp>
      <p:sp>
        <p:nvSpPr>
          <p:cNvPr id="13" name="ZoneTexte 12"/>
          <p:cNvSpPr txBox="1"/>
          <p:nvPr/>
        </p:nvSpPr>
        <p:spPr>
          <a:xfrm>
            <a:off x="4127634" y="2442159"/>
            <a:ext cx="184731" cy="369332"/>
          </a:xfrm>
          <a:prstGeom prst="rect">
            <a:avLst/>
          </a:prstGeom>
          <a:noFill/>
        </p:spPr>
        <p:txBody>
          <a:bodyPr wrap="none" rtlCol="0">
            <a:spAutoFit/>
          </a:bodyPr>
          <a:lstStyle/>
          <a:p>
            <a:endParaRPr lang="fr-FR" dirty="0"/>
          </a:p>
        </p:txBody>
      </p:sp>
    </p:spTree>
    <p:extLst>
      <p:ext uri="{BB962C8B-B14F-4D97-AF65-F5344CB8AC3E}">
        <p14:creationId xmlns:p14="http://schemas.microsoft.com/office/powerpoint/2010/main" val="40779997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9"/>
                                        </p:tgtEl>
                                        <p:attrNameLst>
                                          <p:attrName>style.visibility</p:attrName>
                                        </p:attrNameLst>
                                      </p:cBhvr>
                                      <p:to>
                                        <p:strVal val="visible"/>
                                      </p:to>
                                    </p:set>
                                    <p:animEffect transition="in" filter="fade">
                                      <p:cBhvr>
                                        <p:cTn id="7" dur="500"/>
                                        <p:tgtEl>
                                          <p:spTgt spid="4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1" fill="hold" grpId="0" nodeType="click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wipe(up)">
                                      <p:cBhvr>
                                        <p:cTn id="15" dur="500"/>
                                        <p:tgtEl>
                                          <p:spTgt spid="2"/>
                                        </p:tgtEl>
                                      </p:cBhvr>
                                    </p:animEffect>
                                  </p:childTnLst>
                                </p:cTn>
                              </p:par>
                            </p:childTnLst>
                          </p:cTn>
                        </p:par>
                        <p:par>
                          <p:cTn id="16" fill="hold">
                            <p:stCondLst>
                              <p:cond delay="500"/>
                            </p:stCondLst>
                            <p:childTnLst>
                              <p:par>
                                <p:cTn id="17" presetID="10" presetClass="entr" presetSubtype="0" fill="hold" nodeType="afterEffect">
                                  <p:stCondLst>
                                    <p:cond delay="0"/>
                                  </p:stCondLst>
                                  <p:childTnLst>
                                    <p:set>
                                      <p:cBhvr>
                                        <p:cTn id="18" dur="1" fill="hold">
                                          <p:stCondLst>
                                            <p:cond delay="0"/>
                                          </p:stCondLst>
                                        </p:cTn>
                                        <p:tgtEl>
                                          <p:spTgt spid="50"/>
                                        </p:tgtEl>
                                        <p:attrNameLst>
                                          <p:attrName>style.visibility</p:attrName>
                                        </p:attrNameLst>
                                      </p:cBhvr>
                                      <p:to>
                                        <p:strVal val="visible"/>
                                      </p:to>
                                    </p:set>
                                    <p:animEffect transition="in" filter="fade">
                                      <p:cBhvr>
                                        <p:cTn id="19" dur="500"/>
                                        <p:tgtEl>
                                          <p:spTgt spid="50"/>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grpId="0" nodeType="click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wipe(up)">
                                      <p:cBhvr>
                                        <p:cTn id="27" dur="500"/>
                                        <p:tgtEl>
                                          <p:spTgt spid="11"/>
                                        </p:tgtEl>
                                      </p:cBhvr>
                                    </p:animEffect>
                                  </p:childTnLst>
                                </p:cTn>
                              </p:par>
                            </p:childTnLst>
                          </p:cTn>
                        </p:par>
                        <p:par>
                          <p:cTn id="28" fill="hold">
                            <p:stCondLst>
                              <p:cond delay="500"/>
                            </p:stCondLst>
                            <p:childTnLst>
                              <p:par>
                                <p:cTn id="29" presetID="10" presetClass="entr" presetSubtype="0" fill="hold" nodeType="afterEffect">
                                  <p:stCondLst>
                                    <p:cond delay="0"/>
                                  </p:stCondLst>
                                  <p:childTnLst>
                                    <p:set>
                                      <p:cBhvr>
                                        <p:cTn id="30" dur="1" fill="hold">
                                          <p:stCondLst>
                                            <p:cond delay="0"/>
                                          </p:stCondLst>
                                        </p:cTn>
                                        <p:tgtEl>
                                          <p:spTgt spid="51"/>
                                        </p:tgtEl>
                                        <p:attrNameLst>
                                          <p:attrName>style.visibility</p:attrName>
                                        </p:attrNameLst>
                                      </p:cBhvr>
                                      <p:to>
                                        <p:strVal val="visible"/>
                                      </p:to>
                                    </p:set>
                                    <p:animEffect transition="in" filter="fade">
                                      <p:cBhvr>
                                        <p:cTn id="31" dur="500"/>
                                        <p:tgtEl>
                                          <p:spTgt spid="51"/>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5"/>
                                        </p:tgtEl>
                                        <p:attrNameLst>
                                          <p:attrName>style.visibility</p:attrName>
                                        </p:attrNameLst>
                                      </p:cBhvr>
                                      <p:to>
                                        <p:strVal val="visible"/>
                                      </p:to>
                                    </p:set>
                                    <p:animEffect transition="in" filter="fade">
                                      <p:cBhvr>
                                        <p:cTn id="34"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1" grpId="0" animBg="1"/>
      <p:bldP spid="4" grpId="0"/>
      <p:bldP spid="15" grpId="0"/>
      <p:bldP spid="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2000" y="1826396"/>
            <a:ext cx="9000000" cy="30789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ZoneTexte 7"/>
          <p:cNvSpPr txBox="1"/>
          <p:nvPr/>
        </p:nvSpPr>
        <p:spPr>
          <a:xfrm>
            <a:off x="641447" y="1053800"/>
            <a:ext cx="7847462" cy="646331"/>
          </a:xfrm>
          <a:prstGeom prst="rect">
            <a:avLst/>
          </a:prstGeom>
          <a:noFill/>
        </p:spPr>
        <p:txBody>
          <a:bodyPr wrap="square" rtlCol="0">
            <a:spAutoFit/>
          </a:bodyPr>
          <a:lstStyle/>
          <a:p>
            <a:pPr algn="ctr"/>
            <a:r>
              <a:rPr lang="en-US" dirty="0"/>
              <a:t>The image dynamic represents the </a:t>
            </a:r>
            <a:r>
              <a:rPr lang="en-US" b="1" dirty="0"/>
              <a:t>number of gray levels </a:t>
            </a:r>
            <a:r>
              <a:rPr lang="en-US" dirty="0"/>
              <a:t>to describe the sample signal on the numerical image.</a:t>
            </a:r>
          </a:p>
        </p:txBody>
      </p:sp>
      <p:sp>
        <p:nvSpPr>
          <p:cNvPr id="9" name="ZoneTexte 8"/>
          <p:cNvSpPr txBox="1"/>
          <p:nvPr/>
        </p:nvSpPr>
        <p:spPr>
          <a:xfrm>
            <a:off x="643719" y="5926502"/>
            <a:ext cx="7847462" cy="646331"/>
          </a:xfrm>
          <a:prstGeom prst="rect">
            <a:avLst/>
          </a:prstGeom>
          <a:noFill/>
        </p:spPr>
        <p:txBody>
          <a:bodyPr wrap="square" rtlCol="0">
            <a:spAutoFit/>
          </a:bodyPr>
          <a:lstStyle/>
          <a:p>
            <a:pPr algn="ctr"/>
            <a:r>
              <a:rPr lang="en-US" dirty="0"/>
              <a:t>A high dynamic range means a high precision in signal description</a:t>
            </a:r>
          </a:p>
          <a:p>
            <a:pPr algn="ctr"/>
            <a:r>
              <a:rPr lang="en-US" dirty="0">
                <a:sym typeface="Symbol"/>
              </a:rPr>
              <a:t> Image treatment and analysis easier and more precise</a:t>
            </a:r>
            <a:endParaRPr lang="en-US" dirty="0"/>
          </a:p>
        </p:txBody>
      </p:sp>
      <p:sp>
        <p:nvSpPr>
          <p:cNvPr id="10" name="ZoneTexte 9"/>
          <p:cNvSpPr txBox="1"/>
          <p:nvPr/>
        </p:nvSpPr>
        <p:spPr>
          <a:xfrm>
            <a:off x="3192300" y="116632"/>
            <a:ext cx="2759473" cy="584775"/>
          </a:xfrm>
          <a:prstGeom prst="rect">
            <a:avLst/>
          </a:prstGeom>
          <a:noFill/>
        </p:spPr>
        <p:txBody>
          <a:bodyPr wrap="none" rtlCol="0">
            <a:spAutoFit/>
          </a:bodyPr>
          <a:lstStyle/>
          <a:p>
            <a:pPr algn="ctr"/>
            <a:r>
              <a:rPr lang="en-US" sz="3200" b="1">
                <a:solidFill>
                  <a:schemeClr val="accent1"/>
                </a:solidFill>
              </a:rPr>
              <a:t>Image dynamic</a:t>
            </a:r>
          </a:p>
        </p:txBody>
      </p:sp>
      <p:cxnSp>
        <p:nvCxnSpPr>
          <p:cNvPr id="12" name="Connecteur droit 11"/>
          <p:cNvCxnSpPr/>
          <p:nvPr/>
        </p:nvCxnSpPr>
        <p:spPr>
          <a:xfrm>
            <a:off x="0" y="836712"/>
            <a:ext cx="9144000"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ZoneTexte 1"/>
          <p:cNvSpPr txBox="1"/>
          <p:nvPr/>
        </p:nvSpPr>
        <p:spPr>
          <a:xfrm>
            <a:off x="3112804" y="4922188"/>
            <a:ext cx="3799117" cy="646331"/>
          </a:xfrm>
          <a:prstGeom prst="rect">
            <a:avLst/>
          </a:prstGeom>
          <a:noFill/>
          <a:ln w="28575">
            <a:solidFill>
              <a:schemeClr val="accent1"/>
            </a:solidFill>
          </a:ln>
        </p:spPr>
        <p:txBody>
          <a:bodyPr wrap="none" rtlCol="0">
            <a:spAutoFit/>
          </a:bodyPr>
          <a:lstStyle/>
          <a:p>
            <a:pPr algn="ctr"/>
            <a:r>
              <a:rPr lang="en-US"/>
              <a:t>Eyes limit</a:t>
            </a:r>
          </a:p>
          <a:p>
            <a:pPr algn="ctr"/>
            <a:r>
              <a:rPr lang="en-US"/>
              <a:t>Don’t trust your eyes in microscopy </a:t>
            </a:r>
            <a:r>
              <a:rPr lang="en-US">
                <a:sym typeface="Wingdings" panose="05000000000000000000" pitchFamily="2" charset="2"/>
              </a:rPr>
              <a:t> </a:t>
            </a:r>
            <a:endParaRPr lang="en-US"/>
          </a:p>
        </p:txBody>
      </p:sp>
      <p:cxnSp>
        <p:nvCxnSpPr>
          <p:cNvPr id="6" name="Connecteur droit avec flèche 5"/>
          <p:cNvCxnSpPr/>
          <p:nvPr/>
        </p:nvCxnSpPr>
        <p:spPr>
          <a:xfrm flipV="1">
            <a:off x="5012362" y="4457872"/>
            <a:ext cx="0" cy="447472"/>
          </a:xfrm>
          <a:prstGeom prst="straightConnector1">
            <a:avLst/>
          </a:prstGeom>
          <a:ln w="28575">
            <a:solidFill>
              <a:schemeClr val="accent1"/>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93031300"/>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0595" name="Picture 3"/>
          <p:cNvPicPr>
            <a:picLocks noChangeAspect="1" noChangeArrowheads="1"/>
          </p:cNvPicPr>
          <p:nvPr/>
        </p:nvPicPr>
        <p:blipFill>
          <a:blip r:embed="rId2" cstate="print"/>
          <a:srcRect/>
          <a:stretch>
            <a:fillRect/>
          </a:stretch>
        </p:blipFill>
        <p:spPr bwMode="auto">
          <a:xfrm>
            <a:off x="238003" y="1126260"/>
            <a:ext cx="5140221" cy="2693097"/>
          </a:xfrm>
          <a:prstGeom prst="rect">
            <a:avLst/>
          </a:prstGeom>
          <a:noFill/>
          <a:ln w="9525">
            <a:noFill/>
            <a:miter lim="800000"/>
            <a:headEnd/>
            <a:tailEnd/>
          </a:ln>
        </p:spPr>
      </p:pic>
      <p:pic>
        <p:nvPicPr>
          <p:cNvPr id="110596" name="Picture 4"/>
          <p:cNvPicPr>
            <a:picLocks noChangeAspect="1" noChangeArrowheads="1"/>
          </p:cNvPicPr>
          <p:nvPr/>
        </p:nvPicPr>
        <p:blipFill>
          <a:blip r:embed="rId3" cstate="print"/>
          <a:srcRect/>
          <a:stretch>
            <a:fillRect/>
          </a:stretch>
        </p:blipFill>
        <p:spPr bwMode="auto">
          <a:xfrm>
            <a:off x="238003" y="3984236"/>
            <a:ext cx="5140221" cy="2693097"/>
          </a:xfrm>
          <a:prstGeom prst="rect">
            <a:avLst/>
          </a:prstGeom>
          <a:noFill/>
          <a:ln w="9525">
            <a:noFill/>
            <a:miter lim="800000"/>
            <a:headEnd/>
            <a:tailEnd/>
          </a:ln>
        </p:spPr>
      </p:pic>
      <p:sp>
        <p:nvSpPr>
          <p:cNvPr id="8" name="ZoneTexte 7"/>
          <p:cNvSpPr txBox="1"/>
          <p:nvPr/>
        </p:nvSpPr>
        <p:spPr>
          <a:xfrm>
            <a:off x="5575653" y="2968573"/>
            <a:ext cx="3182586" cy="1015663"/>
          </a:xfrm>
          <a:prstGeom prst="rect">
            <a:avLst/>
          </a:prstGeom>
          <a:noFill/>
          <a:ln>
            <a:solidFill>
              <a:srgbClr val="FF0000"/>
            </a:solidFill>
          </a:ln>
        </p:spPr>
        <p:txBody>
          <a:bodyPr wrap="square" rtlCol="0">
            <a:spAutoFit/>
          </a:bodyPr>
          <a:lstStyle/>
          <a:p>
            <a:pPr algn="ctr"/>
            <a:r>
              <a:rPr lang="fr-FR" sz="2000" dirty="0">
                <a:solidFill>
                  <a:srgbClr val="FF0000"/>
                </a:solidFill>
              </a:rPr>
              <a:t>Use all the possible</a:t>
            </a:r>
            <a:br>
              <a:rPr lang="fr-FR" sz="2000" dirty="0">
                <a:solidFill>
                  <a:srgbClr val="FF0000"/>
                </a:solidFill>
              </a:rPr>
            </a:br>
            <a:r>
              <a:rPr lang="fr-FR" sz="2000" dirty="0" err="1">
                <a:solidFill>
                  <a:srgbClr val="FF0000"/>
                </a:solidFill>
              </a:rPr>
              <a:t>dynamic</a:t>
            </a:r>
            <a:r>
              <a:rPr lang="fr-FR" sz="2000" dirty="0">
                <a:solidFill>
                  <a:srgbClr val="FF0000"/>
                </a:solidFill>
              </a:rPr>
              <a:t> of </a:t>
            </a:r>
            <a:r>
              <a:rPr lang="fr-FR" sz="2000" dirty="0" err="1">
                <a:solidFill>
                  <a:srgbClr val="FF0000"/>
                </a:solidFill>
              </a:rPr>
              <a:t>your</a:t>
            </a:r>
            <a:r>
              <a:rPr lang="fr-FR" sz="2000" dirty="0">
                <a:solidFill>
                  <a:srgbClr val="FF0000"/>
                </a:solidFill>
              </a:rPr>
              <a:t> image </a:t>
            </a:r>
            <a:r>
              <a:rPr lang="fr-FR" sz="2000" dirty="0" err="1">
                <a:solidFill>
                  <a:srgbClr val="FF0000"/>
                </a:solidFill>
              </a:rPr>
              <a:t>during</a:t>
            </a:r>
            <a:r>
              <a:rPr lang="fr-FR" sz="2000" dirty="0">
                <a:solidFill>
                  <a:srgbClr val="FF0000"/>
                </a:solidFill>
              </a:rPr>
              <a:t> </a:t>
            </a:r>
            <a:r>
              <a:rPr lang="fr-FR" sz="2000" dirty="0" err="1">
                <a:solidFill>
                  <a:srgbClr val="FF0000"/>
                </a:solidFill>
              </a:rPr>
              <a:t>your</a:t>
            </a:r>
            <a:r>
              <a:rPr lang="fr-FR" sz="2000" dirty="0">
                <a:solidFill>
                  <a:srgbClr val="FF0000"/>
                </a:solidFill>
              </a:rPr>
              <a:t> acquisitions  !!</a:t>
            </a:r>
          </a:p>
        </p:txBody>
      </p:sp>
      <p:sp>
        <p:nvSpPr>
          <p:cNvPr id="7" name="ZoneTexte 6"/>
          <p:cNvSpPr txBox="1"/>
          <p:nvPr/>
        </p:nvSpPr>
        <p:spPr>
          <a:xfrm>
            <a:off x="2106014" y="116632"/>
            <a:ext cx="4932056" cy="584775"/>
          </a:xfrm>
          <a:prstGeom prst="rect">
            <a:avLst/>
          </a:prstGeom>
          <a:noFill/>
        </p:spPr>
        <p:txBody>
          <a:bodyPr wrap="none" rtlCol="0">
            <a:spAutoFit/>
          </a:bodyPr>
          <a:lstStyle/>
          <a:p>
            <a:pPr algn="ctr"/>
            <a:r>
              <a:rPr lang="en-US" sz="3200" b="1" dirty="0">
                <a:solidFill>
                  <a:schemeClr val="accent1"/>
                </a:solidFill>
              </a:rPr>
              <a:t>Histogram &amp; Dynamic range</a:t>
            </a:r>
          </a:p>
        </p:txBody>
      </p:sp>
      <p:cxnSp>
        <p:nvCxnSpPr>
          <p:cNvPr id="9" name="Connecteur droit 8"/>
          <p:cNvCxnSpPr/>
          <p:nvPr/>
        </p:nvCxnSpPr>
        <p:spPr>
          <a:xfrm>
            <a:off x="0" y="836712"/>
            <a:ext cx="9144000"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Espace réservé du numéro de diapositive 1"/>
          <p:cNvSpPr>
            <a:spLocks noGrp="1"/>
          </p:cNvSpPr>
          <p:nvPr>
            <p:ph type="sldNum" sz="quarter" idx="12"/>
          </p:nvPr>
        </p:nvSpPr>
        <p:spPr/>
        <p:txBody>
          <a:bodyPr/>
          <a:lstStyle/>
          <a:p>
            <a:fld id="{42EDB91F-FE19-43C9-8C1D-BEF9727EE91C}" type="slidenum">
              <a:rPr lang="fr-FR" smtClean="0"/>
              <a:pPr/>
              <a:t>9</a:t>
            </a:fld>
            <a:endParaRPr lang="fr-FR"/>
          </a:p>
        </p:txBody>
      </p:sp>
      <p:sp>
        <p:nvSpPr>
          <p:cNvPr id="3" name="ZoneTexte 2"/>
          <p:cNvSpPr txBox="1"/>
          <p:nvPr/>
        </p:nvSpPr>
        <p:spPr>
          <a:xfrm>
            <a:off x="5575653" y="1582697"/>
            <a:ext cx="2140266" cy="369332"/>
          </a:xfrm>
          <a:prstGeom prst="rect">
            <a:avLst/>
          </a:prstGeom>
          <a:noFill/>
        </p:spPr>
        <p:txBody>
          <a:bodyPr wrap="none" rtlCol="0">
            <a:spAutoFit/>
          </a:bodyPr>
          <a:lstStyle/>
          <a:p>
            <a:r>
              <a:rPr lang="fr-FR" dirty="0"/>
              <a:t>50 ms </a:t>
            </a:r>
            <a:r>
              <a:rPr lang="fr-FR" dirty="0" err="1"/>
              <a:t>exposure</a:t>
            </a:r>
            <a:r>
              <a:rPr lang="fr-FR" dirty="0"/>
              <a:t> time</a:t>
            </a:r>
          </a:p>
        </p:txBody>
      </p:sp>
      <p:sp>
        <p:nvSpPr>
          <p:cNvPr id="10" name="ZoneTexte 9"/>
          <p:cNvSpPr txBox="1"/>
          <p:nvPr/>
        </p:nvSpPr>
        <p:spPr>
          <a:xfrm>
            <a:off x="5575653" y="5146118"/>
            <a:ext cx="2257285" cy="369332"/>
          </a:xfrm>
          <a:prstGeom prst="rect">
            <a:avLst/>
          </a:prstGeom>
          <a:noFill/>
        </p:spPr>
        <p:txBody>
          <a:bodyPr wrap="none" rtlCol="0">
            <a:spAutoFit/>
          </a:bodyPr>
          <a:lstStyle/>
          <a:p>
            <a:r>
              <a:rPr lang="fr-FR" dirty="0"/>
              <a:t>300 ms </a:t>
            </a:r>
            <a:r>
              <a:rPr lang="fr-FR" dirty="0" err="1"/>
              <a:t>exposure</a:t>
            </a:r>
            <a:r>
              <a:rPr lang="fr-FR" dirty="0"/>
              <a:t> time</a:t>
            </a:r>
          </a:p>
        </p:txBody>
      </p:sp>
    </p:spTree>
    <p:extLst>
      <p:ext uri="{BB962C8B-B14F-4D97-AF65-F5344CB8AC3E}">
        <p14:creationId xmlns:p14="http://schemas.microsoft.com/office/powerpoint/2010/main" val="25610342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0596"/>
                                        </p:tgtEl>
                                        <p:attrNameLst>
                                          <p:attrName>style.visibility</p:attrName>
                                        </p:attrNameLst>
                                      </p:cBhvr>
                                      <p:to>
                                        <p:strVal val="visible"/>
                                      </p:to>
                                    </p:set>
                                    <p:animEffect transition="in" filter="fade">
                                      <p:cBhvr>
                                        <p:cTn id="7" dur="500"/>
                                        <p:tgtEl>
                                          <p:spTgt spid="11059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53"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p:cTn id="15" dur="500" fill="hold"/>
                                        <p:tgtEl>
                                          <p:spTgt spid="8"/>
                                        </p:tgtEl>
                                        <p:attrNameLst>
                                          <p:attrName>ppt_w</p:attrName>
                                        </p:attrNameLst>
                                      </p:cBhvr>
                                      <p:tavLst>
                                        <p:tav tm="0">
                                          <p:val>
                                            <p:fltVal val="0"/>
                                          </p:val>
                                        </p:tav>
                                        <p:tav tm="100000">
                                          <p:val>
                                            <p:strVal val="#ppt_w"/>
                                          </p:val>
                                        </p:tav>
                                      </p:tavLst>
                                    </p:anim>
                                    <p:anim calcmode="lin" valueType="num">
                                      <p:cBhvr>
                                        <p:cTn id="16" dur="500" fill="hold"/>
                                        <p:tgtEl>
                                          <p:spTgt spid="8"/>
                                        </p:tgtEl>
                                        <p:attrNameLst>
                                          <p:attrName>ppt_h</p:attrName>
                                        </p:attrNameLst>
                                      </p:cBhvr>
                                      <p:tavLst>
                                        <p:tav tm="0">
                                          <p:val>
                                            <p:fltVal val="0"/>
                                          </p:val>
                                        </p:tav>
                                        <p:tav tm="100000">
                                          <p:val>
                                            <p:strVal val="#ppt_h"/>
                                          </p:val>
                                        </p:tav>
                                      </p:tavLst>
                                    </p:anim>
                                    <p:animEffect transition="in" filter="fade">
                                      <p:cBhvr>
                                        <p:cTn id="1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0" grpId="0"/>
    </p:bldLst>
  </p:timing>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9005</TotalTime>
  <Words>3234</Words>
  <Application>Microsoft Office PowerPoint</Application>
  <PresentationFormat>Affichage à l'écran (4:3)</PresentationFormat>
  <Paragraphs>765</Paragraphs>
  <Slides>51</Slides>
  <Notes>50</Notes>
  <HiddenSlides>0</HiddenSlides>
  <MMClips>0</MMClips>
  <ScaleCrop>false</ScaleCrop>
  <HeadingPairs>
    <vt:vector size="4" baseType="variant">
      <vt:variant>
        <vt:lpstr>Thème</vt:lpstr>
      </vt:variant>
      <vt:variant>
        <vt:i4>1</vt:i4>
      </vt:variant>
      <vt:variant>
        <vt:lpstr>Titres des diapositives</vt:lpstr>
      </vt:variant>
      <vt:variant>
        <vt:i4>51</vt:i4>
      </vt:variant>
    </vt:vector>
  </HeadingPairs>
  <TitlesOfParts>
    <vt:vector size="52" baseType="lpstr">
      <vt:lpstr>Thème Office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Diapositive 1</dc:title>
  <dc:creator>Mag</dc:creator>
  <cp:lastModifiedBy>slachambre</cp:lastModifiedBy>
  <cp:revision>1095</cp:revision>
  <cp:lastPrinted>2014-05-20T07:37:34Z</cp:lastPrinted>
  <dcterms:created xsi:type="dcterms:W3CDTF">2010-10-13T14:40:57Z</dcterms:created>
  <dcterms:modified xsi:type="dcterms:W3CDTF">2018-10-01T09:22:29Z</dcterms:modified>
</cp:coreProperties>
</file>

<file path=docProps/thumbnail.jpeg>
</file>